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6858000" cy="9144000" type="screen4x3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0CC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075" autoAdjust="0"/>
  </p:normalViewPr>
  <p:slideViewPr>
    <p:cSldViewPr>
      <p:cViewPr>
        <p:scale>
          <a:sx n="200" d="100"/>
          <a:sy n="200" d="100"/>
        </p:scale>
        <p:origin x="432" y="14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14D854-150F-452B-B837-17208A73C0D9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70113" y="1243013"/>
            <a:ext cx="2517775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86313"/>
            <a:ext cx="5486400" cy="39163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CCE96B-9A21-4BBD-B417-C11DAEADDE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582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851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2544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7779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885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2710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017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39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584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0906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3522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370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369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merlin-pc.com" TargetMode="External"/><Relationship Id="rId7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hyperlink" Target="http://www.merlin-pc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chemeClr val="bg1"/>
            </a:gs>
            <a:gs pos="0">
              <a:schemeClr val="bg1"/>
            </a:gs>
            <a:gs pos="100000">
              <a:srgbClr val="D5E1E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E8F2B2A-7C2E-2817-05DC-AFD9F77F8EA4}"/>
              </a:ext>
            </a:extLst>
          </p:cNvPr>
          <p:cNvSpPr txBox="1"/>
          <p:nvPr/>
        </p:nvSpPr>
        <p:spPr>
          <a:xfrm>
            <a:off x="298730" y="198173"/>
            <a:ext cx="31302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u="sng" dirty="0">
                <a:solidFill>
                  <a:srgbClr val="004B73"/>
                </a:solidFill>
                <a:latin typeface="Aptos Black" panose="020B0004020202020204" pitchFamily="34" charset="0"/>
                <a:cs typeface="Aharoni" panose="020B0604020202020204" pitchFamily="2" charset="-79"/>
              </a:rPr>
              <a:t>FORMULATION DESIGN DEVELOPMENT AND SCALEUP</a:t>
            </a:r>
            <a:endParaRPr lang="en-GB" sz="2000" b="1" dirty="0">
              <a:solidFill>
                <a:srgbClr val="004B73"/>
              </a:solidFill>
              <a:latin typeface="Aptos Black" panose="020B0004020202020204" pitchFamily="34" charset="0"/>
              <a:cs typeface="Aharoni" panose="020B0604020202020204" pitchFamily="2" charset="-79"/>
            </a:endParaRPr>
          </a:p>
        </p:txBody>
      </p:sp>
      <p:pic>
        <p:nvPicPr>
          <p:cNvPr id="27" name="Picture 557085737" descr="A picture containing kitchenware&#10;&#10;Description automatically generated">
            <a:extLst>
              <a:ext uri="{FF2B5EF4-FFF2-40B4-BE49-F238E27FC236}">
                <a16:creationId xmlns:a16="http://schemas.microsoft.com/office/drawing/2014/main" id="{FF1AB245-391B-0C37-6EB7-AA6C149452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71" r="63766" b="24186"/>
          <a:stretch/>
        </p:blipFill>
        <p:spPr bwMode="auto">
          <a:xfrm>
            <a:off x="3589209" y="191084"/>
            <a:ext cx="3055677" cy="1153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ectangle 3">
            <a:extLst>
              <a:ext uri="{FF2B5EF4-FFF2-40B4-BE49-F238E27FC236}">
                <a16:creationId xmlns:a16="http://schemas.microsoft.com/office/drawing/2014/main" id="{5A849081-03E7-A23C-31E8-2331BCF5A6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4894" y="8056558"/>
            <a:ext cx="2867337" cy="969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ptos SemiBold" panose="020B0004020202020204" pitchFamily="34" charset="0"/>
                <a:cs typeface="Arial" panose="020B0604020202020204" pitchFamily="34" charset="0"/>
              </a:rPr>
              <a:t>Contact Us</a:t>
            </a:r>
          </a:p>
          <a:p>
            <a:pPr algn="r"/>
            <a:r>
              <a:rPr kumimoji="0" lang="en-GB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 SemiBold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Unit D1, The Wallows Industrial Estate, Fens Pool Avenue,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77913" algn="r"/>
                <a:tab pos="2865438" algn="ctr"/>
                <a:tab pos="4230688" algn="r"/>
                <a:tab pos="5730875" algn="r"/>
              </a:tabLst>
            </a:pPr>
            <a:r>
              <a:rPr kumimoji="0" lang="en-GB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 SemiBold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Brierley Hill,  West Midlands, DY5 1QA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 SemiBold" panose="020B00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77913" algn="r"/>
                <a:tab pos="2865438" algn="ctr"/>
                <a:tab pos="4230688" algn="r"/>
                <a:tab pos="5730875" algn="r"/>
              </a:tabLst>
            </a:pPr>
            <a:r>
              <a:rPr kumimoji="0" lang="en-GB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 SemiBold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+44 (0) 1384 900265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 SemiBold" panose="020B00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77913" algn="r"/>
                <a:tab pos="2865438" algn="ctr"/>
                <a:tab pos="4230688" algn="r"/>
                <a:tab pos="5730875" algn="r"/>
              </a:tabLst>
            </a:pPr>
            <a:r>
              <a:rPr kumimoji="0" lang="en-GB" altLang="en-US" sz="800" b="1" i="0" u="none" strike="noStrike" cap="none" normalizeH="0" baseline="0" dirty="0">
                <a:ln>
                  <a:noFill/>
                </a:ln>
                <a:solidFill>
                  <a:srgbClr val="004976"/>
                </a:solidFill>
                <a:effectLst/>
                <a:latin typeface="Aptos SemiBold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info@merlin-pc.com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 SemiBold" panose="020B00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77913" algn="r"/>
                <a:tab pos="2865438" algn="ctr"/>
                <a:tab pos="4230688" algn="r"/>
                <a:tab pos="5730875" algn="r"/>
              </a:tabLst>
            </a:pPr>
            <a:r>
              <a:rPr kumimoji="0" lang="en-GB" altLang="en-US" sz="800" b="1" i="0" u="none" strike="noStrike" cap="none" normalizeH="0" baseline="0" dirty="0">
                <a:ln>
                  <a:noFill/>
                </a:ln>
                <a:solidFill>
                  <a:srgbClr val="004976"/>
                </a:solidFill>
                <a:effectLst/>
                <a:latin typeface="Aptos SemiBold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kumimoji="0" lang="en-GB" altLang="en-US" sz="800" b="1" i="0" u="none" strike="noStrike" cap="none" normalizeH="0" baseline="0" dirty="0">
                <a:ln>
                  <a:noFill/>
                </a:ln>
                <a:solidFill>
                  <a:srgbClr val="004976"/>
                </a:solidFill>
                <a:effectLst/>
                <a:latin typeface="Aptos SemiBold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www.merlin-pc.com</a:t>
            </a:r>
            <a:endParaRPr kumimoji="0" lang="en-GB" altLang="en-US" sz="800" b="1" i="0" u="none" strike="noStrike" cap="none" normalizeH="0" baseline="0" dirty="0">
              <a:ln>
                <a:noFill/>
              </a:ln>
              <a:solidFill>
                <a:srgbClr val="004976"/>
              </a:solidFill>
              <a:effectLst/>
              <a:latin typeface="Aptos SemiBold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77913" algn="r"/>
                <a:tab pos="2865438" algn="ctr"/>
                <a:tab pos="4230688" algn="r"/>
                <a:tab pos="5730875" algn="r"/>
              </a:tabLst>
            </a:pPr>
            <a:endParaRPr kumimoji="0" lang="en-GB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5918427-F49C-5BAD-50DA-D259C6A36BC5}"/>
              </a:ext>
            </a:extLst>
          </p:cNvPr>
          <p:cNvGrpSpPr/>
          <p:nvPr/>
        </p:nvGrpSpPr>
        <p:grpSpPr>
          <a:xfrm>
            <a:off x="5245423" y="2739212"/>
            <a:ext cx="1386876" cy="605789"/>
            <a:chOff x="5136973" y="1695638"/>
            <a:chExt cx="1386876" cy="605789"/>
          </a:xfrm>
        </p:grpSpPr>
        <p:pic>
          <p:nvPicPr>
            <p:cNvPr id="4" name="Picture 2">
              <a:extLst>
                <a:ext uri="{FF2B5EF4-FFF2-40B4-BE49-F238E27FC236}">
                  <a16:creationId xmlns:a16="http://schemas.microsoft.com/office/drawing/2014/main" id="{63663086-C3F4-7C45-23DC-A34156D22B5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41" t="25577" r="7886" b="17488"/>
            <a:stretch/>
          </p:blipFill>
          <p:spPr bwMode="auto">
            <a:xfrm>
              <a:off x="5136973" y="1695638"/>
              <a:ext cx="1386876" cy="605789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7DC8B5A-BEAD-74C3-532E-3E1F440F053B}"/>
                </a:ext>
              </a:extLst>
            </p:cNvPr>
            <p:cNvSpPr/>
            <p:nvPr/>
          </p:nvSpPr>
          <p:spPr>
            <a:xfrm>
              <a:off x="5495518" y="1794313"/>
              <a:ext cx="66978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b="1" dirty="0">
                  <a:solidFill>
                    <a:schemeClr val="tx2">
                      <a:lumMod val="75000"/>
                    </a:schemeClr>
                  </a:solidFill>
                  <a:latin typeface="Aptos ExtraBold" panose="020B0604020202020204" pitchFamily="34" charset="0"/>
                </a:rPr>
                <a:t>20 g</a:t>
              </a:r>
            </a:p>
          </p:txBody>
        </p:sp>
      </p:grpSp>
      <p:sp>
        <p:nvSpPr>
          <p:cNvPr id="6" name="Title 1">
            <a:extLst>
              <a:ext uri="{FF2B5EF4-FFF2-40B4-BE49-F238E27FC236}">
                <a16:creationId xmlns:a16="http://schemas.microsoft.com/office/drawing/2014/main" id="{609B433D-B5A8-0A82-E7C5-370691C24861}"/>
              </a:ext>
            </a:extLst>
          </p:cNvPr>
          <p:cNvSpPr txBox="1">
            <a:spLocks/>
          </p:cNvSpPr>
          <p:nvPr/>
        </p:nvSpPr>
        <p:spPr>
          <a:xfrm>
            <a:off x="334766" y="1457164"/>
            <a:ext cx="5470497" cy="66503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1300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Do you need help to design more robust tablet formulations? </a:t>
            </a:r>
          </a:p>
          <a:p>
            <a:pPr algn="l"/>
            <a:r>
              <a:rPr lang="en-GB" sz="1300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Want to know how to improve your formulation blends during scale-up?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44F942-D766-30DB-C02A-CF0E03C8688E}"/>
              </a:ext>
            </a:extLst>
          </p:cNvPr>
          <p:cNvSpPr/>
          <p:nvPr/>
        </p:nvSpPr>
        <p:spPr>
          <a:xfrm>
            <a:off x="334767" y="1932738"/>
            <a:ext cx="624349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>
                <a:latin typeface="Aptos SemiBold" panose="020B0004020202020204" pitchFamily="34" charset="0"/>
                <a:cs typeface="Arial" panose="020B0604020202020204" pitchFamily="34" charset="0"/>
              </a:rPr>
              <a:t>We can help you design more robust tablet formulations by :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000" dirty="0">
                <a:latin typeface="Aptos SemiBold" panose="020B0004020202020204" pitchFamily="34" charset="0"/>
                <a:cs typeface="Arial" panose="020B0604020202020204" pitchFamily="34" charset="0"/>
              </a:rPr>
              <a:t>Using as little as 20 g of powder blend to assess scale up suitability of early prototype formulations.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000" dirty="0">
                <a:latin typeface="Aptos SemiBold" panose="020B0004020202020204" pitchFamily="34" charset="0"/>
                <a:cs typeface="Arial" panose="020B0604020202020204" pitchFamily="34" charset="0"/>
              </a:rPr>
              <a:t>Screen DoE batches to provide tabletability data for statistical analysis. Get the most out of small batch sizes.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000" dirty="0">
                <a:latin typeface="Aptos SemiBold" panose="020B0004020202020204" pitchFamily="34" charset="0"/>
                <a:cs typeface="Arial" panose="020B0604020202020204" pitchFamily="34" charset="0"/>
              </a:rPr>
              <a:t>Assess the key functional properties of your blends.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000" dirty="0">
                <a:latin typeface="Aptos SemiBold" panose="020B0004020202020204" pitchFamily="34" charset="0"/>
                <a:cs typeface="Arial" panose="020B0604020202020204" pitchFamily="34" charset="0"/>
              </a:rPr>
              <a:t>Discover if the formulation is suitable for commercial production and act early if its not.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7600A0-3D75-7EA9-DC9A-71448CC5671B}"/>
              </a:ext>
            </a:extLst>
          </p:cNvPr>
          <p:cNvSpPr/>
          <p:nvPr/>
        </p:nvSpPr>
        <p:spPr>
          <a:xfrm>
            <a:off x="334766" y="2940757"/>
            <a:ext cx="1465466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00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How do we do it?</a:t>
            </a:r>
            <a:endParaRPr lang="en-GB" sz="1300" dirty="0">
              <a:solidFill>
                <a:srgbClr val="0070C0"/>
              </a:solidFill>
              <a:latin typeface="Aptos SemiBold" panose="020B00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1E166D9-1072-5EFB-9663-07131EBA446C}"/>
              </a:ext>
            </a:extLst>
          </p:cNvPr>
          <p:cNvSpPr/>
          <p:nvPr/>
        </p:nvSpPr>
        <p:spPr>
          <a:xfrm>
            <a:off x="334766" y="3297569"/>
            <a:ext cx="62434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>
                <a:latin typeface="Aptos SemiBold" panose="020B0004020202020204" pitchFamily="34" charset="0"/>
                <a:cs typeface="Arial" panose="020B0604020202020204" pitchFamily="34" charset="0"/>
              </a:rPr>
              <a:t>Compactability and Tabletability Tests: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000" dirty="0">
                <a:latin typeface="Aptos SemiBold" panose="020B0004020202020204" pitchFamily="34" charset="0"/>
                <a:cs typeface="Arial" panose="020B0604020202020204" pitchFamily="34" charset="0"/>
              </a:rPr>
              <a:t>Our Compaction Simulator is used to produce compacts across a range of compression forces. We can compare different variables and assess the impact e.g. formulation changes, process changes, environmental effects.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000" dirty="0">
                <a:latin typeface="Aptos SemiBold" panose="020B0004020202020204" pitchFamily="34" charset="0"/>
                <a:cs typeface="Arial" panose="020B0604020202020204" pitchFamily="34" charset="0"/>
              </a:rPr>
              <a:t>Tensile strength is measured to assess the bonding within the compact. If the compact is of a low strength it will impact on key quality attributes and reduce the chances of a successful scale up.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912E4451-109A-C38D-644B-1B6AFD49F01D}"/>
              </a:ext>
            </a:extLst>
          </p:cNvPr>
          <p:cNvSpPr txBox="1">
            <a:spLocks/>
          </p:cNvSpPr>
          <p:nvPr/>
        </p:nvSpPr>
        <p:spPr>
          <a:xfrm>
            <a:off x="5047232" y="5949380"/>
            <a:ext cx="1440160" cy="3954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900" dirty="0">
                <a:latin typeface="Aptos SemiBold" panose="020B0004020202020204" pitchFamily="34" charset="0"/>
                <a:cs typeface="Arial" panose="020B0604020202020204" pitchFamily="34" charset="0"/>
              </a:rPr>
              <a:t>Identify formulation risks </a:t>
            </a:r>
          </a:p>
          <a:p>
            <a:pPr algn="l"/>
            <a:r>
              <a:rPr lang="en-GB" sz="900" dirty="0">
                <a:latin typeface="Aptos SemiBold" panose="020B0004020202020204" pitchFamily="34" charset="0"/>
                <a:cs typeface="Arial" panose="020B0604020202020204" pitchFamily="34" charset="0"/>
              </a:rPr>
              <a:t>to aid development.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B0B9B05-6996-E0AF-9D99-9616F64E9F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45256" y="4457336"/>
            <a:ext cx="2236160" cy="1612547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19" name="Title 1">
            <a:extLst>
              <a:ext uri="{FF2B5EF4-FFF2-40B4-BE49-F238E27FC236}">
                <a16:creationId xmlns:a16="http://schemas.microsoft.com/office/drawing/2014/main" id="{BAFD880C-05AA-3D28-217E-7806A9FAC577}"/>
              </a:ext>
            </a:extLst>
          </p:cNvPr>
          <p:cNvSpPr txBox="1">
            <a:spLocks/>
          </p:cNvSpPr>
          <p:nvPr/>
        </p:nvSpPr>
        <p:spPr>
          <a:xfrm>
            <a:off x="2567687" y="5977953"/>
            <a:ext cx="2223628" cy="5894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900" dirty="0">
                <a:latin typeface="Aptos SemiBold" panose="020B0004020202020204" pitchFamily="34" charset="0"/>
                <a:cs typeface="Arial" panose="020B0604020202020204" pitchFamily="34" charset="0"/>
              </a:rPr>
              <a:t>Data will produce ‘finger-prints’ for each batch tested.  This information can be processed to yield values for compression to understand the product</a:t>
            </a: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C2425234-4339-8885-6E3C-946AAB56E1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617406"/>
              </p:ext>
            </p:extLst>
          </p:nvPr>
        </p:nvGraphicFramePr>
        <p:xfrm>
          <a:off x="326404" y="6609302"/>
          <a:ext cx="6205192" cy="15055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205192">
                  <a:extLst>
                    <a:ext uri="{9D8B030D-6E8A-4147-A177-3AD203B41FA5}">
                      <a16:colId xmlns:a16="http://schemas.microsoft.com/office/drawing/2014/main" val="4232788514"/>
                    </a:ext>
                  </a:extLst>
                </a:gridCol>
              </a:tblGrid>
              <a:tr h="316825">
                <a:tc>
                  <a:txBody>
                    <a:bodyPr/>
                    <a:lstStyle/>
                    <a:p>
                      <a:r>
                        <a:rPr lang="en-GB" sz="1300" dirty="0">
                          <a:latin typeface="Aptos SemiBold" panose="020B0004020202020204" pitchFamily="34" charset="0"/>
                        </a:rPr>
                        <a:t>Example</a:t>
                      </a:r>
                      <a:r>
                        <a:rPr lang="en-GB" sz="1300" baseline="0" dirty="0">
                          <a:latin typeface="Aptos SemiBold" panose="020B0004020202020204" pitchFamily="34" charset="0"/>
                        </a:rPr>
                        <a:t> </a:t>
                      </a:r>
                      <a:r>
                        <a:rPr lang="en-GB" sz="1300" dirty="0">
                          <a:latin typeface="Aptos SemiBold" panose="020B0004020202020204" pitchFamily="34" charset="0"/>
                        </a:rPr>
                        <a:t>Case</a:t>
                      </a:r>
                      <a:r>
                        <a:rPr lang="en-GB" sz="1300" baseline="0" dirty="0">
                          <a:latin typeface="Aptos SemiBold" panose="020B0004020202020204" pitchFamily="34" charset="0"/>
                        </a:rPr>
                        <a:t> Study </a:t>
                      </a:r>
                      <a:endParaRPr lang="en-GB" sz="1300" dirty="0">
                        <a:latin typeface="Aptos SemiBold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5618760"/>
                  </a:ext>
                </a:extLst>
              </a:tr>
              <a:tr h="979279"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§"/>
                      </a:pPr>
                      <a:r>
                        <a:rPr lang="en-GB" sz="1000" dirty="0">
                          <a:latin typeface="Aptos SemiBold" panose="020B0004020202020204" pitchFamily="34" charset="0"/>
                        </a:rPr>
                        <a:t>A formulation screening on 3 lead formulations showed that two had the potential to compress at production speeds.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§"/>
                      </a:pPr>
                      <a:r>
                        <a:rPr lang="en-GB" sz="1000" dirty="0">
                          <a:latin typeface="Aptos SemiBold" panose="020B0004020202020204" pitchFamily="34" charset="0"/>
                        </a:rPr>
                        <a:t>We concentrated efforts on lead formulation and one back-up.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§"/>
                      </a:pPr>
                      <a:r>
                        <a:rPr lang="en-GB" sz="1000" dirty="0">
                          <a:latin typeface="Aptos SemiBold" panose="020B0004020202020204" pitchFamily="34" charset="0"/>
                        </a:rPr>
                        <a:t>The compaction predictions </a:t>
                      </a:r>
                      <a:r>
                        <a:rPr lang="en-GB" sz="1000" b="0" dirty="0">
                          <a:latin typeface="Aptos SemiBold" panose="020B0004020202020204" pitchFamily="34" charset="0"/>
                        </a:rPr>
                        <a:t>reduced number of scale-up batches </a:t>
                      </a:r>
                      <a:r>
                        <a:rPr lang="en-GB" sz="1000" dirty="0">
                          <a:latin typeface="Aptos SemiBold" panose="020B0004020202020204" pitchFamily="34" charset="0"/>
                        </a:rPr>
                        <a:t>required and associated analytical costs. 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§"/>
                      </a:pPr>
                      <a:r>
                        <a:rPr lang="en-GB" sz="1000" dirty="0">
                          <a:latin typeface="Aptos SemiBold" panose="020B0004020202020204" pitchFamily="34" charset="0"/>
                        </a:rPr>
                        <a:t>By choosing scalable formulation removed need for reformulation at Phase II and bioequivalence study. 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en-GB" sz="1200" b="1" dirty="0">
                          <a:solidFill>
                            <a:srgbClr val="7030A0"/>
                          </a:solidFill>
                          <a:latin typeface="Aptos SemiBold" panose="020B0004020202020204" pitchFamily="34" charset="0"/>
                        </a:rPr>
                        <a:t>This Project saved our Client development time and cost saving of </a:t>
                      </a:r>
                      <a:r>
                        <a:rPr lang="en-GB" sz="1200" b="1" dirty="0">
                          <a:latin typeface="Aptos SemiBold" panose="020B0004020202020204" pitchFamily="34" charset="0"/>
                        </a:rPr>
                        <a:t>3 Months!</a:t>
                      </a:r>
                      <a:endParaRPr lang="en-GB" sz="1200" b="1" dirty="0">
                        <a:solidFill>
                          <a:srgbClr val="7030A0"/>
                        </a:solidFill>
                        <a:latin typeface="Aptos SemiBold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7656259"/>
                  </a:ext>
                </a:extLst>
              </a:tr>
            </a:tbl>
          </a:graphicData>
        </a:graphic>
      </p:graphicFrame>
      <p:sp>
        <p:nvSpPr>
          <p:cNvPr id="32" name="Title 1">
            <a:extLst>
              <a:ext uri="{FF2B5EF4-FFF2-40B4-BE49-F238E27FC236}">
                <a16:creationId xmlns:a16="http://schemas.microsoft.com/office/drawing/2014/main" id="{02377259-82FF-68A5-73BC-84423F2FBD36}"/>
              </a:ext>
            </a:extLst>
          </p:cNvPr>
          <p:cNvSpPr txBox="1">
            <a:spLocks/>
          </p:cNvSpPr>
          <p:nvPr/>
        </p:nvSpPr>
        <p:spPr>
          <a:xfrm>
            <a:off x="222433" y="8346367"/>
            <a:ext cx="4386849" cy="5769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1100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If you are experiencing formulation design </a:t>
            </a:r>
          </a:p>
          <a:p>
            <a:pPr algn="l"/>
            <a:r>
              <a:rPr lang="en-GB" sz="1100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or scale-up issues and would like advice on how to </a:t>
            </a:r>
          </a:p>
          <a:p>
            <a:pPr algn="l"/>
            <a:r>
              <a:rPr lang="en-GB" sz="1100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overcome them, please contact us for further information.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E3582E22-083D-F082-E44F-90A764D00F2A}"/>
              </a:ext>
            </a:extLst>
          </p:cNvPr>
          <p:cNvGrpSpPr/>
          <p:nvPr/>
        </p:nvGrpSpPr>
        <p:grpSpPr>
          <a:xfrm>
            <a:off x="-535615" y="4496273"/>
            <a:ext cx="3928470" cy="1689370"/>
            <a:chOff x="-33205" y="5267155"/>
            <a:chExt cx="4229535" cy="1911539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183C70BC-132E-7DEF-996C-129C27B2CADB}"/>
                </a:ext>
              </a:extLst>
            </p:cNvPr>
            <p:cNvGrpSpPr/>
            <p:nvPr/>
          </p:nvGrpSpPr>
          <p:grpSpPr>
            <a:xfrm>
              <a:off x="-33205" y="5591120"/>
              <a:ext cx="4229535" cy="1359524"/>
              <a:chOff x="-213835" y="5084010"/>
              <a:chExt cx="6349511" cy="2319626"/>
            </a:xfrm>
          </p:grpSpPr>
          <p:sp>
            <p:nvSpPr>
              <p:cNvPr id="81" name="Arc 80">
                <a:extLst>
                  <a:ext uri="{FF2B5EF4-FFF2-40B4-BE49-F238E27FC236}">
                    <a16:creationId xmlns:a16="http://schemas.microsoft.com/office/drawing/2014/main" id="{D9E7E833-30E3-23B9-548E-3AC329267051}"/>
                  </a:ext>
                </a:extLst>
              </p:cNvPr>
              <p:cNvSpPr/>
              <p:nvPr/>
            </p:nvSpPr>
            <p:spPr>
              <a:xfrm rot="11745961" flipV="1">
                <a:off x="-213835" y="5758166"/>
                <a:ext cx="2774888" cy="1549173"/>
              </a:xfrm>
              <a:prstGeom prst="arc">
                <a:avLst>
                  <a:gd name="adj1" fmla="val 8519970"/>
                  <a:gd name="adj2" fmla="val 9525565"/>
                </a:avLst>
              </a:prstGeom>
              <a:effectLst/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09986A62-74E1-B513-773C-45AAF4A1128D}"/>
                  </a:ext>
                </a:extLst>
              </p:cNvPr>
              <p:cNvCxnSpPr>
                <a:cxnSpLocks/>
                <a:stCxn id="81" idx="2"/>
              </p:cNvCxnSpPr>
              <p:nvPr/>
            </p:nvCxnSpPr>
            <p:spPr>
              <a:xfrm flipV="1">
                <a:off x="2087581" y="5732122"/>
                <a:ext cx="976402" cy="1623485"/>
              </a:xfrm>
              <a:prstGeom prst="line">
                <a:avLst/>
              </a:prstGeom>
              <a:effectLst/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CF154BF0-B520-DAC3-F928-344237E73D96}"/>
                  </a:ext>
                </a:extLst>
              </p:cNvPr>
              <p:cNvCxnSpPr>
                <a:cxnSpLocks/>
                <a:stCxn id="81" idx="0"/>
              </p:cNvCxnSpPr>
              <p:nvPr/>
            </p:nvCxnSpPr>
            <p:spPr>
              <a:xfrm flipH="1" flipV="1">
                <a:off x="1385853" y="7391881"/>
                <a:ext cx="322031" cy="11755"/>
              </a:xfrm>
              <a:prstGeom prst="line">
                <a:avLst/>
              </a:prstGeom>
              <a:effectLst/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E5A0503E-A359-EB80-2B43-03C6E60F7B45}"/>
                  </a:ext>
                </a:extLst>
              </p:cNvPr>
              <p:cNvCxnSpPr>
                <a:cxnSpLocks/>
                <a:stCxn id="85" idx="0"/>
              </p:cNvCxnSpPr>
              <p:nvPr/>
            </p:nvCxnSpPr>
            <p:spPr>
              <a:xfrm flipV="1">
                <a:off x="3515415" y="5276625"/>
                <a:ext cx="385591" cy="54027"/>
              </a:xfrm>
              <a:prstGeom prst="line">
                <a:avLst/>
              </a:prstGeom>
              <a:effectLst/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" name="Arc 84">
                <a:extLst>
                  <a:ext uri="{FF2B5EF4-FFF2-40B4-BE49-F238E27FC236}">
                    <a16:creationId xmlns:a16="http://schemas.microsoft.com/office/drawing/2014/main" id="{629F2E2E-C4DD-29E3-09FF-5F1F4C48E12F}"/>
                  </a:ext>
                </a:extLst>
              </p:cNvPr>
              <p:cNvSpPr/>
              <p:nvPr/>
            </p:nvSpPr>
            <p:spPr>
              <a:xfrm flipH="1">
                <a:off x="2910690" y="5084010"/>
                <a:ext cx="3224986" cy="2248794"/>
              </a:xfrm>
              <a:prstGeom prst="arc">
                <a:avLst>
                  <a:gd name="adj1" fmla="val 19434053"/>
                  <a:gd name="adj2" fmla="val 20785668"/>
                </a:avLst>
              </a:prstGeom>
              <a:effectLst/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CECA8965-50EA-641D-D96B-A0D1AF01FF69}"/>
                </a:ext>
              </a:extLst>
            </p:cNvPr>
            <p:cNvGrpSpPr/>
            <p:nvPr/>
          </p:nvGrpSpPr>
          <p:grpSpPr>
            <a:xfrm>
              <a:off x="700109" y="5267155"/>
              <a:ext cx="2619679" cy="1911539"/>
              <a:chOff x="714535" y="4495862"/>
              <a:chExt cx="4420082" cy="3138019"/>
            </a:xfrm>
          </p:grpSpPr>
          <p:pic>
            <p:nvPicPr>
              <p:cNvPr id="57" name="Picture 56">
                <a:extLst>
                  <a:ext uri="{FF2B5EF4-FFF2-40B4-BE49-F238E27FC236}">
                    <a16:creationId xmlns:a16="http://schemas.microsoft.com/office/drawing/2014/main" id="{320D15B2-41CC-305D-6FFA-5B1630A48C1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17689" t="10187" r="10286" b="50936"/>
              <a:stretch/>
            </p:blipFill>
            <p:spPr>
              <a:xfrm>
                <a:off x="3829209" y="5364790"/>
                <a:ext cx="1222420" cy="356899"/>
              </a:xfrm>
              <a:prstGeom prst="rect">
                <a:avLst/>
              </a:prstGeom>
            </p:spPr>
          </p:pic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F2A8EC8B-3316-EA8E-EDB1-4A4694D3CFEC}"/>
                  </a:ext>
                </a:extLst>
              </p:cNvPr>
              <p:cNvSpPr/>
              <p:nvPr/>
            </p:nvSpPr>
            <p:spPr>
              <a:xfrm>
                <a:off x="2206575" y="5550482"/>
                <a:ext cx="1123058" cy="1536350"/>
              </a:xfrm>
              <a:prstGeom prst="rect">
                <a:avLst/>
              </a:pr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 dirty="0"/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63FC020-3694-CA24-B6F9-A4B338AC90AA}"/>
                  </a:ext>
                </a:extLst>
              </p:cNvPr>
              <p:cNvSpPr txBox="1"/>
              <p:nvPr/>
            </p:nvSpPr>
            <p:spPr>
              <a:xfrm>
                <a:off x="3458995" y="6403765"/>
                <a:ext cx="1608178" cy="6860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600" dirty="0">
                    <a:latin typeface="Aptos" panose="020B0004020202020204" pitchFamily="34" charset="0"/>
                    <a:cs typeface="Arial" panose="020B0604020202020204" pitchFamily="34" charset="0"/>
                  </a:rPr>
                  <a:t>Displacement of</a:t>
                </a:r>
              </a:p>
              <a:p>
                <a:r>
                  <a:rPr lang="en-GB" sz="600" dirty="0">
                    <a:latin typeface="Aptos" panose="020B0004020202020204" pitchFamily="34" charset="0"/>
                    <a:cs typeface="Arial" panose="020B0604020202020204" pitchFamily="34" charset="0"/>
                  </a:rPr>
                  <a:t>thicker to thinner tablets</a:t>
                </a:r>
              </a:p>
            </p:txBody>
          </p:sp>
          <p:cxnSp>
            <p:nvCxnSpPr>
              <p:cNvPr id="60" name="Straight Arrow Connector 59">
                <a:extLst>
                  <a:ext uri="{FF2B5EF4-FFF2-40B4-BE49-F238E27FC236}">
                    <a16:creationId xmlns:a16="http://schemas.microsoft.com/office/drawing/2014/main" id="{A0789CB2-0825-0CE8-5B12-5D6B36F7AA0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39458" y="7286043"/>
                <a:ext cx="3795031" cy="12443"/>
              </a:xfrm>
              <a:prstGeom prst="straightConnector1">
                <a:avLst/>
              </a:prstGeom>
              <a:ln>
                <a:tailEnd type="triangle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Arrow Connector 60">
                <a:extLst>
                  <a:ext uri="{FF2B5EF4-FFF2-40B4-BE49-F238E27FC236}">
                    <a16:creationId xmlns:a16="http://schemas.microsoft.com/office/drawing/2014/main" id="{394796EB-AE9E-D427-391C-A0D6E594D2B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45922" y="4789404"/>
                <a:ext cx="0" cy="251313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64A23256-BCA9-DC7A-FCDC-1BE6DC5CD716}"/>
                  </a:ext>
                </a:extLst>
              </p:cNvPr>
              <p:cNvGrpSpPr/>
              <p:nvPr/>
            </p:nvGrpSpPr>
            <p:grpSpPr>
              <a:xfrm>
                <a:off x="1096033" y="4495862"/>
                <a:ext cx="4038584" cy="844171"/>
                <a:chOff x="1067552" y="4057458"/>
                <a:chExt cx="4038584" cy="844171"/>
              </a:xfrm>
            </p:grpSpPr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E467A63A-F267-2DEE-5C4C-207120FCA448}"/>
                    </a:ext>
                  </a:extLst>
                </p:cNvPr>
                <p:cNvSpPr txBox="1"/>
                <p:nvPr/>
              </p:nvSpPr>
              <p:spPr>
                <a:xfrm>
                  <a:off x="1179554" y="4558610"/>
                  <a:ext cx="620830" cy="34301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600" dirty="0">
                      <a:latin typeface="Aptos" panose="020B0004020202020204" pitchFamily="34" charset="0"/>
                      <a:cs typeface="Arial" panose="020B0604020202020204" pitchFamily="34" charset="0"/>
                    </a:rPr>
                    <a:t>Flow</a:t>
                  </a:r>
                </a:p>
              </p:txBody>
            </p:sp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F8E492A5-9F2A-9BDC-CCC2-8126B87663F6}"/>
                    </a:ext>
                  </a:extLst>
                </p:cNvPr>
                <p:cNvSpPr txBox="1"/>
                <p:nvPr/>
              </p:nvSpPr>
              <p:spPr>
                <a:xfrm>
                  <a:off x="4193285" y="4554559"/>
                  <a:ext cx="912851" cy="34301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600" dirty="0">
                      <a:latin typeface="Aptos" panose="020B0004020202020204" pitchFamily="34" charset="0"/>
                      <a:cs typeface="Arial" panose="020B0604020202020204" pitchFamily="34" charset="0"/>
                    </a:rPr>
                    <a:t>Capping</a:t>
                  </a:r>
                  <a:endParaRPr lang="en-GB" sz="500" dirty="0">
                    <a:latin typeface="Aptos" panose="020B00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75" name="Straight Arrow Connector 74">
                  <a:extLst>
                    <a:ext uri="{FF2B5EF4-FFF2-40B4-BE49-F238E27FC236}">
                      <a16:creationId xmlns:a16="http://schemas.microsoft.com/office/drawing/2014/main" id="{D844A5E1-902D-F919-5C31-57C61DD7365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110977" y="4561908"/>
                  <a:ext cx="914719" cy="0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Arrow Connector 75">
                  <a:extLst>
                    <a:ext uri="{FF2B5EF4-FFF2-40B4-BE49-F238E27FC236}">
                      <a16:creationId xmlns:a16="http://schemas.microsoft.com/office/drawing/2014/main" id="{0B1A486D-C9A4-8BC5-8B3D-3634F0A463E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25696" y="4561908"/>
                  <a:ext cx="1584176" cy="0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Arrow Connector 76">
                  <a:extLst>
                    <a:ext uri="{FF2B5EF4-FFF2-40B4-BE49-F238E27FC236}">
                      <a16:creationId xmlns:a16="http://schemas.microsoft.com/office/drawing/2014/main" id="{8219F84F-60C2-0C06-4F57-1D0866504A7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09872" y="4561908"/>
                  <a:ext cx="1296135" cy="0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F4FB0D1E-E07E-EA24-5CB0-04A662F0A9F9}"/>
                    </a:ext>
                  </a:extLst>
                </p:cNvPr>
                <p:cNvSpPr txBox="1"/>
                <p:nvPr/>
              </p:nvSpPr>
              <p:spPr>
                <a:xfrm>
                  <a:off x="1067552" y="4073626"/>
                  <a:ext cx="1397894" cy="5145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600" dirty="0">
                      <a:latin typeface="Aptos" panose="020B0004020202020204" pitchFamily="34" charset="0"/>
                      <a:cs typeface="Arial" panose="020B0604020202020204" pitchFamily="34" charset="0"/>
                    </a:rPr>
                    <a:t>Particle rearrangement</a:t>
                  </a:r>
                </a:p>
              </p:txBody>
            </p:sp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7D1CA6B5-23D3-4E7A-A55F-39CC17154920}"/>
                    </a:ext>
                  </a:extLst>
                </p:cNvPr>
                <p:cNvSpPr txBox="1"/>
                <p:nvPr/>
              </p:nvSpPr>
              <p:spPr>
                <a:xfrm>
                  <a:off x="2402833" y="4073176"/>
                  <a:ext cx="1397896" cy="5145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600" dirty="0">
                      <a:latin typeface="Aptos" panose="020B0004020202020204" pitchFamily="34" charset="0"/>
                      <a:cs typeface="Arial" panose="020B0604020202020204" pitchFamily="34" charset="0"/>
                    </a:rPr>
                    <a:t>Deformation and bonding</a:t>
                  </a:r>
                </a:p>
              </p:txBody>
            </p:sp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4F420B5B-6AFE-1F5F-2A1F-31222AD442E0}"/>
                    </a:ext>
                  </a:extLst>
                </p:cNvPr>
                <p:cNvSpPr txBox="1"/>
                <p:nvPr/>
              </p:nvSpPr>
              <p:spPr>
                <a:xfrm>
                  <a:off x="3753885" y="4057458"/>
                  <a:ext cx="1269263" cy="5145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600" dirty="0">
                      <a:latin typeface="Aptos" panose="020B0004020202020204" pitchFamily="34" charset="0"/>
                      <a:cs typeface="Arial" panose="020B0604020202020204" pitchFamily="34" charset="0"/>
                    </a:rPr>
                    <a:t>Over-compression</a:t>
                  </a:r>
                </a:p>
              </p:txBody>
            </p:sp>
          </p:grpSp>
          <p:sp>
            <p:nvSpPr>
              <p:cNvPr id="63" name="Flowchart: Magnetic Disk 62">
                <a:extLst>
                  <a:ext uri="{FF2B5EF4-FFF2-40B4-BE49-F238E27FC236}">
                    <a16:creationId xmlns:a16="http://schemas.microsoft.com/office/drawing/2014/main" id="{20A09DE4-49BA-41B4-C25B-2937E1A1EB71}"/>
                  </a:ext>
                </a:extLst>
              </p:cNvPr>
              <p:cNvSpPr/>
              <p:nvPr/>
            </p:nvSpPr>
            <p:spPr>
              <a:xfrm>
                <a:off x="1181943" y="5848431"/>
                <a:ext cx="274674" cy="492688"/>
              </a:xfrm>
              <a:prstGeom prst="flowChartMagneticDisk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/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64" name="Flowchart: Magnetic Disk 63">
                <a:extLst>
                  <a:ext uri="{FF2B5EF4-FFF2-40B4-BE49-F238E27FC236}">
                    <a16:creationId xmlns:a16="http://schemas.microsoft.com/office/drawing/2014/main" id="{5449F83D-466D-3417-4F24-21C5FF7AEC77}"/>
                  </a:ext>
                </a:extLst>
              </p:cNvPr>
              <p:cNvSpPr/>
              <p:nvPr/>
            </p:nvSpPr>
            <p:spPr>
              <a:xfrm>
                <a:off x="1633766" y="5917681"/>
                <a:ext cx="274674" cy="420264"/>
              </a:xfrm>
              <a:prstGeom prst="flowChartMagneticDisk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/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65" name="Flowchart: Magnetic Disk 64">
                <a:extLst>
                  <a:ext uri="{FF2B5EF4-FFF2-40B4-BE49-F238E27FC236}">
                    <a16:creationId xmlns:a16="http://schemas.microsoft.com/office/drawing/2014/main" id="{4EB094FF-A4B3-296B-216B-352BB15E54DB}"/>
                  </a:ext>
                </a:extLst>
              </p:cNvPr>
              <p:cNvSpPr/>
              <p:nvPr/>
            </p:nvSpPr>
            <p:spPr>
              <a:xfrm>
                <a:off x="2070955" y="6031849"/>
                <a:ext cx="268350" cy="309270"/>
              </a:xfrm>
              <a:prstGeom prst="flowChartMagneticDisk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/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66" name="Flowchart: Magnetic Disk 65">
                <a:extLst>
                  <a:ext uri="{FF2B5EF4-FFF2-40B4-BE49-F238E27FC236}">
                    <a16:creationId xmlns:a16="http://schemas.microsoft.com/office/drawing/2014/main" id="{3E753C1C-6663-49F6-9455-1601FA1C6E1D}"/>
                  </a:ext>
                </a:extLst>
              </p:cNvPr>
              <p:cNvSpPr/>
              <p:nvPr/>
            </p:nvSpPr>
            <p:spPr>
              <a:xfrm>
                <a:off x="2635645" y="6072904"/>
                <a:ext cx="274675" cy="255757"/>
              </a:xfrm>
              <a:prstGeom prst="flowChartMagneticDisk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/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67" name="Flowchart: Magnetic Disk 66">
                <a:extLst>
                  <a:ext uri="{FF2B5EF4-FFF2-40B4-BE49-F238E27FC236}">
                    <a16:creationId xmlns:a16="http://schemas.microsoft.com/office/drawing/2014/main" id="{9103581B-9351-FCB6-6A2B-4B3574A0A214}"/>
                  </a:ext>
                </a:extLst>
              </p:cNvPr>
              <p:cNvSpPr/>
              <p:nvPr/>
            </p:nvSpPr>
            <p:spPr>
              <a:xfrm>
                <a:off x="3501015" y="6120202"/>
                <a:ext cx="274675" cy="208459"/>
              </a:xfrm>
              <a:prstGeom prst="flowChartMagneticDisk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/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68" name="Flowchart: Magnetic Disk 67">
                <a:extLst>
                  <a:ext uri="{FF2B5EF4-FFF2-40B4-BE49-F238E27FC236}">
                    <a16:creationId xmlns:a16="http://schemas.microsoft.com/office/drawing/2014/main" id="{35A6FC85-D0C8-6E77-C0EF-EFF118784B37}"/>
                  </a:ext>
                </a:extLst>
              </p:cNvPr>
              <p:cNvSpPr/>
              <p:nvPr/>
            </p:nvSpPr>
            <p:spPr>
              <a:xfrm>
                <a:off x="4218715" y="6174711"/>
                <a:ext cx="274675" cy="136573"/>
              </a:xfrm>
              <a:prstGeom prst="flowChartMagneticDisk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/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69" name="Arrow: Right 68">
                <a:extLst>
                  <a:ext uri="{FF2B5EF4-FFF2-40B4-BE49-F238E27FC236}">
                    <a16:creationId xmlns:a16="http://schemas.microsoft.com/office/drawing/2014/main" id="{A08619FB-31F3-A4A7-2543-2E3F589B7B39}"/>
                  </a:ext>
                </a:extLst>
              </p:cNvPr>
              <p:cNvSpPr/>
              <p:nvPr/>
            </p:nvSpPr>
            <p:spPr>
              <a:xfrm>
                <a:off x="4732423" y="6200783"/>
                <a:ext cx="274675" cy="136573"/>
              </a:xfrm>
              <a:prstGeom prst="rightArrow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/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E85A6DE0-8164-3A82-614C-C8F525AF9BEF}"/>
                  </a:ext>
                </a:extLst>
              </p:cNvPr>
              <p:cNvSpPr txBox="1"/>
              <p:nvPr/>
            </p:nvSpPr>
            <p:spPr>
              <a:xfrm>
                <a:off x="1951079" y="7305466"/>
                <a:ext cx="2358364" cy="328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ptos" panose="020B0004020202020204" pitchFamily="34" charset="0"/>
                    <a:cs typeface="Arial" panose="020B0604020202020204" pitchFamily="34" charset="0"/>
                  </a:rPr>
                  <a:t>Compaction Pressure (</a:t>
                </a:r>
                <a:r>
                  <a:rPr lang="en-GB" sz="700" dirty="0" err="1">
                    <a:latin typeface="Aptos" panose="020B0004020202020204" pitchFamily="34" charset="0"/>
                    <a:cs typeface="Arial" panose="020B0604020202020204" pitchFamily="34" charset="0"/>
                  </a:rPr>
                  <a:t>Mpa</a:t>
                </a:r>
                <a:r>
                  <a:rPr lang="en-GB" sz="700" dirty="0">
                    <a:latin typeface="Aptos" panose="020B000402020202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CA06D4D3-5510-EB0B-C8C5-D1754E7B87F7}"/>
                  </a:ext>
                </a:extLst>
              </p:cNvPr>
              <p:cNvSpPr txBox="1"/>
              <p:nvPr/>
            </p:nvSpPr>
            <p:spPr>
              <a:xfrm rot="16200000">
                <a:off x="-168246" y="5889888"/>
                <a:ext cx="2103108" cy="337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ptos" panose="020B0004020202020204" pitchFamily="34" charset="0"/>
                    <a:cs typeface="Arial" panose="020B0604020202020204" pitchFamily="34" charset="0"/>
                  </a:rPr>
                  <a:t>Tensile strength (</a:t>
                </a:r>
                <a:r>
                  <a:rPr lang="en-GB" sz="700" dirty="0" err="1">
                    <a:latin typeface="Aptos" panose="020B0004020202020204" pitchFamily="34" charset="0"/>
                    <a:cs typeface="Arial" panose="020B0604020202020204" pitchFamily="34" charset="0"/>
                  </a:rPr>
                  <a:t>Mpa</a:t>
                </a:r>
                <a:r>
                  <a:rPr lang="en-GB" sz="700" dirty="0">
                    <a:latin typeface="Aptos" panose="020B000402020202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08613E9-BEC4-AA27-2885-4CB730AF4CA2}"/>
                  </a:ext>
                </a:extLst>
              </p:cNvPr>
              <p:cNvSpPr txBox="1"/>
              <p:nvPr/>
            </p:nvSpPr>
            <p:spPr>
              <a:xfrm>
                <a:off x="2381033" y="6511743"/>
                <a:ext cx="1070102" cy="571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Aptos" panose="020B0004020202020204" pitchFamily="34" charset="0"/>
                    <a:cs typeface="Arial" panose="020B0604020202020204" pitchFamily="34" charset="0"/>
                  </a:rPr>
                  <a:t>Tablet like </a:t>
                </a:r>
              </a:p>
              <a:p>
                <a:r>
                  <a:rPr lang="en-GB" sz="70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Aptos" panose="020B0004020202020204" pitchFamily="34" charset="0"/>
                    <a:cs typeface="Arial" panose="020B0604020202020204" pitchFamily="34" charset="0"/>
                  </a:rPr>
                  <a:t>properties</a:t>
                </a:r>
              </a:p>
            </p:txBody>
          </p:sp>
        </p:grp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AA793985-74EE-24FD-C718-74CB6FFBF675}"/>
              </a:ext>
            </a:extLst>
          </p:cNvPr>
          <p:cNvGrpSpPr/>
          <p:nvPr/>
        </p:nvGrpSpPr>
        <p:grpSpPr>
          <a:xfrm>
            <a:off x="4858134" y="4568694"/>
            <a:ext cx="1720124" cy="1227442"/>
            <a:chOff x="4476252" y="6256630"/>
            <a:chExt cx="1740446" cy="1261088"/>
          </a:xfrm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A9FD8C8D-78EE-15AF-36C3-0F257D1BD3DE}"/>
                </a:ext>
              </a:extLst>
            </p:cNvPr>
            <p:cNvSpPr/>
            <p:nvPr/>
          </p:nvSpPr>
          <p:spPr>
            <a:xfrm>
              <a:off x="4476252" y="6256630"/>
              <a:ext cx="568773" cy="1261088"/>
            </a:xfrm>
            <a:custGeom>
              <a:avLst/>
              <a:gdLst>
                <a:gd name="connsiteX0" fmla="*/ 0 w 568773"/>
                <a:gd name="connsiteY0" fmla="*/ 56877 h 1261088"/>
                <a:gd name="connsiteX1" fmla="*/ 56877 w 568773"/>
                <a:gd name="connsiteY1" fmla="*/ 0 h 1261088"/>
                <a:gd name="connsiteX2" fmla="*/ 511896 w 568773"/>
                <a:gd name="connsiteY2" fmla="*/ 0 h 1261088"/>
                <a:gd name="connsiteX3" fmla="*/ 568773 w 568773"/>
                <a:gd name="connsiteY3" fmla="*/ 56877 h 1261088"/>
                <a:gd name="connsiteX4" fmla="*/ 568773 w 568773"/>
                <a:gd name="connsiteY4" fmla="*/ 1204211 h 1261088"/>
                <a:gd name="connsiteX5" fmla="*/ 511896 w 568773"/>
                <a:gd name="connsiteY5" fmla="*/ 1261088 h 1261088"/>
                <a:gd name="connsiteX6" fmla="*/ 56877 w 568773"/>
                <a:gd name="connsiteY6" fmla="*/ 1261088 h 1261088"/>
                <a:gd name="connsiteX7" fmla="*/ 0 w 568773"/>
                <a:gd name="connsiteY7" fmla="*/ 1204211 h 1261088"/>
                <a:gd name="connsiteX8" fmla="*/ 0 w 568773"/>
                <a:gd name="connsiteY8" fmla="*/ 56877 h 1261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8773" h="1261088">
                  <a:moveTo>
                    <a:pt x="0" y="56877"/>
                  </a:moveTo>
                  <a:cubicBezTo>
                    <a:pt x="0" y="25465"/>
                    <a:pt x="25465" y="0"/>
                    <a:pt x="56877" y="0"/>
                  </a:cubicBezTo>
                  <a:lnTo>
                    <a:pt x="511896" y="0"/>
                  </a:lnTo>
                  <a:cubicBezTo>
                    <a:pt x="543308" y="0"/>
                    <a:pt x="568773" y="25465"/>
                    <a:pt x="568773" y="56877"/>
                  </a:cubicBezTo>
                  <a:lnTo>
                    <a:pt x="568773" y="1204211"/>
                  </a:lnTo>
                  <a:cubicBezTo>
                    <a:pt x="568773" y="1235623"/>
                    <a:pt x="543308" y="1261088"/>
                    <a:pt x="511896" y="1261088"/>
                  </a:cubicBezTo>
                  <a:lnTo>
                    <a:pt x="56877" y="1261088"/>
                  </a:lnTo>
                  <a:cubicBezTo>
                    <a:pt x="25465" y="1261088"/>
                    <a:pt x="0" y="1235623"/>
                    <a:pt x="0" y="1204211"/>
                  </a:cubicBezTo>
                  <a:lnTo>
                    <a:pt x="0" y="56877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2" tIns="547107" rIns="42672" bIns="294890" numCol="1" spcCol="1270" anchor="t" anchorCtr="0">
              <a:noAutofit/>
            </a:bodyPr>
            <a:lstStyle/>
            <a:p>
              <a:pPr marL="0" lvl="0" indent="0" algn="ct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600" kern="1200" dirty="0">
                  <a:solidFill>
                    <a:schemeClr val="tx1"/>
                  </a:solidFill>
                </a:rPr>
                <a:t>Low Risk</a:t>
              </a:r>
            </a:p>
            <a:p>
              <a:pPr marL="0" lvl="0" indent="0" algn="ct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600" kern="1200" dirty="0">
                  <a:solidFill>
                    <a:schemeClr val="tx1"/>
                  </a:solidFill>
                </a:rPr>
                <a:t>Good Strength</a:t>
              </a:r>
            </a:p>
            <a:p>
              <a:pPr marL="0" lvl="0" indent="0" algn="ct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600" kern="1200" dirty="0">
                  <a:solidFill>
                    <a:schemeClr val="tx1"/>
                  </a:solidFill>
                </a:rPr>
                <a:t>Tablet like properties</a:t>
              </a:r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229DACF-341F-FEBA-CC99-23D88C8A1403}"/>
                </a:ext>
              </a:extLst>
            </p:cNvPr>
            <p:cNvSpPr/>
            <p:nvPr/>
          </p:nvSpPr>
          <p:spPr>
            <a:xfrm>
              <a:off x="5042932" y="6256630"/>
              <a:ext cx="568773" cy="1261088"/>
            </a:xfrm>
            <a:custGeom>
              <a:avLst/>
              <a:gdLst>
                <a:gd name="connsiteX0" fmla="*/ 0 w 568773"/>
                <a:gd name="connsiteY0" fmla="*/ 56877 h 1261088"/>
                <a:gd name="connsiteX1" fmla="*/ 56877 w 568773"/>
                <a:gd name="connsiteY1" fmla="*/ 0 h 1261088"/>
                <a:gd name="connsiteX2" fmla="*/ 511896 w 568773"/>
                <a:gd name="connsiteY2" fmla="*/ 0 h 1261088"/>
                <a:gd name="connsiteX3" fmla="*/ 568773 w 568773"/>
                <a:gd name="connsiteY3" fmla="*/ 56877 h 1261088"/>
                <a:gd name="connsiteX4" fmla="*/ 568773 w 568773"/>
                <a:gd name="connsiteY4" fmla="*/ 1204211 h 1261088"/>
                <a:gd name="connsiteX5" fmla="*/ 511896 w 568773"/>
                <a:gd name="connsiteY5" fmla="*/ 1261088 h 1261088"/>
                <a:gd name="connsiteX6" fmla="*/ 56877 w 568773"/>
                <a:gd name="connsiteY6" fmla="*/ 1261088 h 1261088"/>
                <a:gd name="connsiteX7" fmla="*/ 0 w 568773"/>
                <a:gd name="connsiteY7" fmla="*/ 1204211 h 1261088"/>
                <a:gd name="connsiteX8" fmla="*/ 0 w 568773"/>
                <a:gd name="connsiteY8" fmla="*/ 56877 h 1261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8773" h="1261088">
                  <a:moveTo>
                    <a:pt x="0" y="56877"/>
                  </a:moveTo>
                  <a:cubicBezTo>
                    <a:pt x="0" y="25465"/>
                    <a:pt x="25465" y="0"/>
                    <a:pt x="56877" y="0"/>
                  </a:cubicBezTo>
                  <a:lnTo>
                    <a:pt x="511896" y="0"/>
                  </a:lnTo>
                  <a:cubicBezTo>
                    <a:pt x="543308" y="0"/>
                    <a:pt x="568773" y="25465"/>
                    <a:pt x="568773" y="56877"/>
                  </a:cubicBezTo>
                  <a:lnTo>
                    <a:pt x="568773" y="1204211"/>
                  </a:lnTo>
                  <a:cubicBezTo>
                    <a:pt x="568773" y="1235623"/>
                    <a:pt x="543308" y="1261088"/>
                    <a:pt x="511896" y="1261088"/>
                  </a:cubicBezTo>
                  <a:lnTo>
                    <a:pt x="56877" y="1261088"/>
                  </a:lnTo>
                  <a:cubicBezTo>
                    <a:pt x="25465" y="1261088"/>
                    <a:pt x="0" y="1235623"/>
                    <a:pt x="0" y="1204211"/>
                  </a:cubicBezTo>
                  <a:lnTo>
                    <a:pt x="0" y="56877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2" tIns="547107" rIns="42672" bIns="294890" numCol="1" spcCol="1270" anchor="t" anchorCtr="0">
              <a:noAutofit/>
            </a:bodyPr>
            <a:lstStyle/>
            <a:p>
              <a:pPr marL="0" lvl="0" indent="0" algn="ct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600" kern="1200" dirty="0">
                  <a:solidFill>
                    <a:schemeClr val="tx1"/>
                  </a:solidFill>
                </a:rPr>
                <a:t>Medium Risk</a:t>
              </a:r>
            </a:p>
            <a:p>
              <a:pPr marL="0" lvl="0" indent="0" algn="ct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600" kern="1200" dirty="0">
                  <a:solidFill>
                    <a:schemeClr val="tx1"/>
                  </a:solidFill>
                </a:rPr>
                <a:t>Strength lower than desired</a:t>
              </a:r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A068460-5C2E-1EA3-4B9E-A193FEA38FCE}"/>
                </a:ext>
              </a:extLst>
            </p:cNvPr>
            <p:cNvSpPr/>
            <p:nvPr/>
          </p:nvSpPr>
          <p:spPr>
            <a:xfrm>
              <a:off x="5647925" y="6256630"/>
              <a:ext cx="568773" cy="1261088"/>
            </a:xfrm>
            <a:custGeom>
              <a:avLst/>
              <a:gdLst>
                <a:gd name="connsiteX0" fmla="*/ 0 w 568773"/>
                <a:gd name="connsiteY0" fmla="*/ 56877 h 1261088"/>
                <a:gd name="connsiteX1" fmla="*/ 56877 w 568773"/>
                <a:gd name="connsiteY1" fmla="*/ 0 h 1261088"/>
                <a:gd name="connsiteX2" fmla="*/ 511896 w 568773"/>
                <a:gd name="connsiteY2" fmla="*/ 0 h 1261088"/>
                <a:gd name="connsiteX3" fmla="*/ 568773 w 568773"/>
                <a:gd name="connsiteY3" fmla="*/ 56877 h 1261088"/>
                <a:gd name="connsiteX4" fmla="*/ 568773 w 568773"/>
                <a:gd name="connsiteY4" fmla="*/ 1204211 h 1261088"/>
                <a:gd name="connsiteX5" fmla="*/ 511896 w 568773"/>
                <a:gd name="connsiteY5" fmla="*/ 1261088 h 1261088"/>
                <a:gd name="connsiteX6" fmla="*/ 56877 w 568773"/>
                <a:gd name="connsiteY6" fmla="*/ 1261088 h 1261088"/>
                <a:gd name="connsiteX7" fmla="*/ 0 w 568773"/>
                <a:gd name="connsiteY7" fmla="*/ 1204211 h 1261088"/>
                <a:gd name="connsiteX8" fmla="*/ 0 w 568773"/>
                <a:gd name="connsiteY8" fmla="*/ 56877 h 1261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8773" h="1261088">
                  <a:moveTo>
                    <a:pt x="0" y="56877"/>
                  </a:moveTo>
                  <a:cubicBezTo>
                    <a:pt x="0" y="25465"/>
                    <a:pt x="25465" y="0"/>
                    <a:pt x="56877" y="0"/>
                  </a:cubicBezTo>
                  <a:lnTo>
                    <a:pt x="511896" y="0"/>
                  </a:lnTo>
                  <a:cubicBezTo>
                    <a:pt x="543308" y="0"/>
                    <a:pt x="568773" y="25465"/>
                    <a:pt x="568773" y="56877"/>
                  </a:cubicBezTo>
                  <a:lnTo>
                    <a:pt x="568773" y="1204211"/>
                  </a:lnTo>
                  <a:cubicBezTo>
                    <a:pt x="568773" y="1235623"/>
                    <a:pt x="543308" y="1261088"/>
                    <a:pt x="511896" y="1261088"/>
                  </a:cubicBezTo>
                  <a:lnTo>
                    <a:pt x="56877" y="1261088"/>
                  </a:lnTo>
                  <a:cubicBezTo>
                    <a:pt x="25465" y="1261088"/>
                    <a:pt x="0" y="1235623"/>
                    <a:pt x="0" y="1204211"/>
                  </a:cubicBezTo>
                  <a:lnTo>
                    <a:pt x="0" y="56877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72" tIns="547107" rIns="42672" bIns="294890" numCol="1" spcCol="1270" anchor="t" anchorCtr="0">
              <a:noAutofit/>
            </a:bodyPr>
            <a:lstStyle/>
            <a:p>
              <a:pPr marL="0" lvl="0" indent="0" algn="ct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600" kern="1200" dirty="0">
                  <a:solidFill>
                    <a:schemeClr val="tx1"/>
                  </a:solidFill>
                </a:rPr>
                <a:t>High Risk</a:t>
              </a:r>
            </a:p>
            <a:p>
              <a:pPr marL="0" lvl="0" indent="0" algn="ct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600" kern="1200" dirty="0">
                  <a:solidFill>
                    <a:schemeClr val="tx1"/>
                  </a:solidFill>
                </a:rPr>
                <a:t>Potential scale up risks identified</a:t>
              </a:r>
            </a:p>
          </p:txBody>
        </p:sp>
        <p:sp>
          <p:nvSpPr>
            <p:cNvPr id="90" name="Arrow: Left-Right 89">
              <a:extLst>
                <a:ext uri="{FF2B5EF4-FFF2-40B4-BE49-F238E27FC236}">
                  <a16:creationId xmlns:a16="http://schemas.microsoft.com/office/drawing/2014/main" id="{D89D3D37-A1FB-2385-3285-9D1798034AFF}"/>
                </a:ext>
              </a:extLst>
            </p:cNvPr>
            <p:cNvSpPr/>
            <p:nvPr/>
          </p:nvSpPr>
          <p:spPr>
            <a:xfrm>
              <a:off x="4544374" y="6496037"/>
              <a:ext cx="1601882" cy="189163"/>
            </a:xfrm>
            <a:prstGeom prst="leftRightArrow">
              <a:avLst>
                <a:gd name="adj1" fmla="val 50000"/>
                <a:gd name="adj2" fmla="val 144334"/>
              </a:avLst>
            </a:prstGeom>
            <a:gradFill>
              <a:gsLst>
                <a:gs pos="60000">
                  <a:srgbClr val="FF9900"/>
                </a:gs>
                <a:gs pos="13000">
                  <a:srgbClr val="00CC00"/>
                </a:gs>
                <a:gs pos="38000">
                  <a:srgbClr val="FFC000"/>
                </a:gs>
                <a:gs pos="47000">
                  <a:srgbClr val="FFC000"/>
                </a:gs>
                <a:gs pos="84000">
                  <a:srgbClr val="FF0000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8022532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16319</TotalTime>
  <Words>411</Words>
  <Application>Microsoft Office PowerPoint</Application>
  <PresentationFormat>On-screen Show (4:3)</PresentationFormat>
  <Paragraphs>49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Aptos</vt:lpstr>
      <vt:lpstr>Aptos Black</vt:lpstr>
      <vt:lpstr>Aptos ExtraBold</vt:lpstr>
      <vt:lpstr>Aptos SemiBold</vt:lpstr>
      <vt:lpstr>Arial</vt:lpstr>
      <vt:lpstr>Calibri</vt:lpstr>
      <vt:lpstr>Wingdings</vt:lpstr>
      <vt:lpstr>Office Theme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Elaine</dc:creator>
  <cp:lastModifiedBy>Kian Sian</cp:lastModifiedBy>
  <cp:revision>673</cp:revision>
  <cp:lastPrinted>2014-08-27T12:13:56Z</cp:lastPrinted>
  <dcterms:created xsi:type="dcterms:W3CDTF">2012-08-17T08:26:41Z</dcterms:created>
  <dcterms:modified xsi:type="dcterms:W3CDTF">2023-10-18T18:47:31Z</dcterms:modified>
</cp:coreProperties>
</file>