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82" d="100"/>
          <a:sy n="82" d="100"/>
        </p:scale>
        <p:origin x="2304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rlin-pc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://www.merlin-pc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328500" y="190447"/>
            <a:ext cx="28894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WASTE </a:t>
            </a:r>
          </a:p>
          <a:p>
            <a:r>
              <a:rPr lang="en-GB" sz="24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REDUCTION &amp; </a:t>
            </a:r>
          </a:p>
          <a:p>
            <a:r>
              <a:rPr lang="en-GB" sz="24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INCREASED YIELDS</a:t>
            </a:r>
          </a:p>
          <a:p>
            <a:endParaRPr lang="en-GB" sz="2000" b="1" dirty="0">
              <a:solidFill>
                <a:srgbClr val="004B73"/>
              </a:solidFill>
              <a:latin typeface="Aptos Black" panose="020B0004020202020204" pitchFamily="34" charset="0"/>
              <a:cs typeface="Aharoni" panose="020B0604020202020204" pitchFamily="2" charset="-79"/>
            </a:endParaRP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4894" y="8056558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70712C5-5076-A028-6450-1CDDE3FA0F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" t="25577" r="7886" b="17488"/>
          <a:stretch/>
        </p:blipFill>
        <p:spPr bwMode="auto">
          <a:xfrm>
            <a:off x="4379741" y="2770068"/>
            <a:ext cx="2147055" cy="9378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2073A5-0A1D-8892-8BE8-F808284719A2}"/>
              </a:ext>
            </a:extLst>
          </p:cNvPr>
          <p:cNvSpPr txBox="1"/>
          <p:nvPr/>
        </p:nvSpPr>
        <p:spPr>
          <a:xfrm>
            <a:off x="328500" y="2044750"/>
            <a:ext cx="54767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Increase</a:t>
            </a:r>
            <a:r>
              <a:rPr lang="en-GB" sz="2000" dirty="0">
                <a:latin typeface="Aptos SemiBold" panose="020B0004020202020204" pitchFamily="34" charset="0"/>
                <a:cs typeface="Arial" panose="020B0604020202020204" pitchFamily="34" charset="0"/>
              </a:rPr>
              <a:t> yield of process by </a:t>
            </a:r>
            <a:r>
              <a:rPr lang="en-GB" sz="20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reducing </a:t>
            </a:r>
            <a:r>
              <a:rPr lang="en-GB" dirty="0">
                <a:latin typeface="Aptos SemiBold" panose="020B0004020202020204" pitchFamily="34" charset="0"/>
                <a:cs typeface="Arial" panose="020B0604020202020204" pitchFamily="34" charset="0"/>
              </a:rPr>
              <a:t>losses</a:t>
            </a:r>
            <a:r>
              <a:rPr lang="en-GB" sz="2000" dirty="0">
                <a:latin typeface="Aptos SemiBold" panose="020B0004020202020204" pitchFamily="34" charset="0"/>
                <a:cs typeface="Arial" panose="020B0604020202020204" pitchFamily="34" charset="0"/>
              </a:rPr>
              <a:t>:</a:t>
            </a:r>
            <a:endParaRPr lang="en-GB" sz="1600" dirty="0">
              <a:solidFill>
                <a:srgbClr val="0070C0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Tablet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Capping &amp; Lamination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Tablet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Sticking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Tablet weight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out of specification</a:t>
            </a:r>
            <a:endParaRPr lang="en-GB" sz="1600" dirty="0">
              <a:solidFill>
                <a:srgbClr val="0070C0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BD4C948-5921-B5CD-878C-C4E072185E50}"/>
              </a:ext>
            </a:extLst>
          </p:cNvPr>
          <p:cNvSpPr/>
          <p:nvPr/>
        </p:nvSpPr>
        <p:spPr>
          <a:xfrm>
            <a:off x="296338" y="3935935"/>
            <a:ext cx="6337332" cy="23642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In a typical scenario…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i="1" u="sng" dirty="0">
              <a:solidFill>
                <a:schemeClr val="tx1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A batch of tablets worth </a:t>
            </a:r>
            <a:r>
              <a:rPr lang="en-GB" sz="1400" b="1" dirty="0">
                <a:solidFill>
                  <a:schemeClr val="tx1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£100,000</a:t>
            </a:r>
          </a:p>
          <a:p>
            <a:r>
              <a:rPr lang="en-GB" sz="1400" dirty="0">
                <a:solidFill>
                  <a:schemeClr val="tx1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Client is currently losing 5% average of yield due to capping problems </a:t>
            </a:r>
          </a:p>
          <a:p>
            <a:r>
              <a:rPr lang="en-GB" sz="1400" dirty="0">
                <a:solidFill>
                  <a:schemeClr val="tx1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Cost of problem = £5,000 per batch</a:t>
            </a:r>
          </a:p>
          <a:p>
            <a:r>
              <a:rPr lang="en-GB" sz="1400" dirty="0">
                <a:solidFill>
                  <a:schemeClr val="tx1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We help reduce loss to 3% by better process control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solidFill>
                  <a:srgbClr val="C0000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Cost/Impact: Potential saving of </a:t>
            </a:r>
            <a:r>
              <a:rPr lang="en-GB" sz="1400" u="sng" dirty="0">
                <a:solidFill>
                  <a:srgbClr val="C0000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£2,000 per batch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Bonus: Additional decrease of waste disposal costs &amp; operator time!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EF1A335-1812-7C55-055B-59A81429319A}"/>
              </a:ext>
            </a:extLst>
          </p:cNvPr>
          <p:cNvGrpSpPr/>
          <p:nvPr/>
        </p:nvGrpSpPr>
        <p:grpSpPr>
          <a:xfrm>
            <a:off x="332656" y="6735123"/>
            <a:ext cx="6264696" cy="1221253"/>
            <a:chOff x="332656" y="6735123"/>
            <a:chExt cx="6264696" cy="122125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5C61EB0-B02B-2633-2BCF-596C5CC0420C}"/>
                </a:ext>
              </a:extLst>
            </p:cNvPr>
            <p:cNvSpPr txBox="1"/>
            <p:nvPr/>
          </p:nvSpPr>
          <p:spPr>
            <a:xfrm>
              <a:off x="332656" y="6786825"/>
              <a:ext cx="626469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At </a:t>
              </a:r>
            </a:p>
            <a:p>
              <a:pPr marL="285750" indent="-109538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we can</a:t>
              </a:r>
              <a:r>
                <a:rPr lang="en-GB" sz="16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investigate the</a:t>
              </a:r>
              <a:r>
                <a:rPr lang="en-GB" sz="16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cause</a:t>
              </a:r>
              <a:r>
                <a:rPr lang="en-GB" sz="16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of your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tablet defects</a:t>
              </a: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.</a:t>
              </a:r>
              <a:r>
                <a:rPr lang="en-GB" sz="16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285750" indent="-109538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suggest</a:t>
              </a:r>
              <a:r>
                <a:rPr lang="en-GB" sz="16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process improvements</a:t>
              </a: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285750" indent="-109538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will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save you money</a:t>
              </a: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!</a:t>
              </a:r>
            </a:p>
          </p:txBody>
        </p:sp>
        <p:pic>
          <p:nvPicPr>
            <p:cNvPr id="8" name="Picture 557085737" descr="A picture containing kitchenware&#10;&#10;Description automatically generated">
              <a:extLst>
                <a:ext uri="{FF2B5EF4-FFF2-40B4-BE49-F238E27FC236}">
                  <a16:creationId xmlns:a16="http://schemas.microsoft.com/office/drawing/2014/main" id="{1DE4861A-D36D-66D7-B354-8F17E41110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71" r="63284" b="37181"/>
            <a:stretch/>
          </p:blipFill>
          <p:spPr bwMode="auto">
            <a:xfrm>
              <a:off x="692696" y="6735123"/>
              <a:ext cx="1104830" cy="294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0225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4982</TotalTime>
  <Words>151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 Black</vt:lpstr>
      <vt:lpstr>Aptos SemiBold</vt:lpstr>
      <vt:lpstr>Arial</vt:lpstr>
      <vt:lpstr>Calibri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669</cp:revision>
  <cp:lastPrinted>2014-08-27T12:13:56Z</cp:lastPrinted>
  <dcterms:created xsi:type="dcterms:W3CDTF">2012-08-17T08:26:41Z</dcterms:created>
  <dcterms:modified xsi:type="dcterms:W3CDTF">2023-10-18T21:03:16Z</dcterms:modified>
</cp:coreProperties>
</file>