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5" autoAdjust="0"/>
  </p:normalViewPr>
  <p:slideViewPr>
    <p:cSldViewPr>
      <p:cViewPr>
        <p:scale>
          <a:sx n="100" d="100"/>
          <a:sy n="100" d="100"/>
        </p:scale>
        <p:origin x="1896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4D854-150F-452B-B837-17208A73C0D9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70113" y="1243013"/>
            <a:ext cx="251777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CE96B-9A21-4BBD-B417-C11DAEAD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58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5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54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77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88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71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1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39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8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90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52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37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6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http://www.merlin-pc.com/" TargetMode="External"/><Relationship Id="rId4" Type="http://schemas.openxmlformats.org/officeDocument/2006/relationships/hyperlink" Target="mailto:info@merlin-pc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bg1"/>
            </a:gs>
            <a:gs pos="0">
              <a:schemeClr val="bg1"/>
            </a:gs>
            <a:gs pos="100000">
              <a:srgbClr val="D5E1E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29C45E04-2E8D-162D-86BC-5461EDE898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" t="25577" r="7886" b="17488"/>
          <a:stretch/>
        </p:blipFill>
        <p:spPr bwMode="auto">
          <a:xfrm>
            <a:off x="4793558" y="2195736"/>
            <a:ext cx="1863686" cy="8140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8F2B2A-7C2E-2817-05DC-AFD9F77F8EA4}"/>
              </a:ext>
            </a:extLst>
          </p:cNvPr>
          <p:cNvSpPr txBox="1"/>
          <p:nvPr/>
        </p:nvSpPr>
        <p:spPr>
          <a:xfrm>
            <a:off x="239192" y="191084"/>
            <a:ext cx="3055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TIME </a:t>
            </a:r>
          </a:p>
          <a:p>
            <a:r>
              <a:rPr lang="en-GB" sz="24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TO </a:t>
            </a:r>
          </a:p>
          <a:p>
            <a:r>
              <a:rPr lang="en-GB" sz="24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MARKET</a:t>
            </a:r>
            <a:endParaRPr lang="en-GB" sz="2400" b="1" dirty="0">
              <a:solidFill>
                <a:srgbClr val="004B73"/>
              </a:solidFill>
              <a:latin typeface="Aptos Black" panose="020B0004020202020204" pitchFamily="34" charset="0"/>
              <a:cs typeface="Aharoni" panose="020B0604020202020204" pitchFamily="2" charset="-79"/>
            </a:endParaRPr>
          </a:p>
        </p:txBody>
      </p:sp>
      <p:pic>
        <p:nvPicPr>
          <p:cNvPr id="27" name="Picture 557085737" descr="A picture containing kitchenware&#10;&#10;Description automatically generated">
            <a:extLst>
              <a:ext uri="{FF2B5EF4-FFF2-40B4-BE49-F238E27FC236}">
                <a16:creationId xmlns:a16="http://schemas.microsoft.com/office/drawing/2014/main" id="{FF1AB245-391B-0C37-6EB7-AA6C14945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1" r="63766" b="24186"/>
          <a:stretch/>
        </p:blipFill>
        <p:spPr bwMode="auto">
          <a:xfrm>
            <a:off x="3589209" y="191084"/>
            <a:ext cx="3055677" cy="115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3">
            <a:extLst>
              <a:ext uri="{FF2B5EF4-FFF2-40B4-BE49-F238E27FC236}">
                <a16:creationId xmlns:a16="http://schemas.microsoft.com/office/drawing/2014/main" id="{5A849081-03E7-A23C-31E8-2331BCF5A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4894" y="8056558"/>
            <a:ext cx="2867337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 SemiBold" panose="020B0004020202020204" pitchFamily="34" charset="0"/>
                <a:cs typeface="Arial" panose="020B0604020202020204" pitchFamily="34" charset="0"/>
              </a:rPr>
              <a:t>Contact Us</a:t>
            </a:r>
          </a:p>
          <a:p>
            <a:pPr algn="r"/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Unit D1, The Wallows Industrial Estate, Fens Pool Avenue,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Brierley Hill,  West Midlands, DY5 1QA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+44 (0) 1384 900265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info@merlin-pc.com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www.merlin-pc.com</a:t>
            </a:r>
            <a:endParaRPr kumimoji="0" lang="en-GB" altLang="en-US" sz="800" b="1" i="0" u="none" strike="noStrike" cap="none" normalizeH="0" baseline="0" dirty="0">
              <a:ln>
                <a:noFill/>
              </a:ln>
              <a:solidFill>
                <a:srgbClr val="004976"/>
              </a:solidFill>
              <a:effectLst/>
              <a:latin typeface="Aptos SemiBold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D605BE-1983-AE22-F5C0-8938C0668A6E}"/>
              </a:ext>
            </a:extLst>
          </p:cNvPr>
          <p:cNvSpPr txBox="1"/>
          <p:nvPr/>
        </p:nvSpPr>
        <p:spPr>
          <a:xfrm>
            <a:off x="239192" y="1657904"/>
            <a:ext cx="527804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Speed up </a:t>
            </a:r>
            <a:r>
              <a:rPr lang="en-GB" dirty="0">
                <a:latin typeface="Aptos SemiBold" panose="020B0004020202020204" pitchFamily="34" charset="0"/>
                <a:cs typeface="Arial" panose="020B0604020202020204" pitchFamily="34" charset="0"/>
              </a:rPr>
              <a:t>the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development process</a:t>
            </a:r>
            <a:r>
              <a:rPr lang="en-GB" dirty="0">
                <a:latin typeface="Aptos SemiBold" panose="020B0004020202020204" pitchFamily="34" charset="0"/>
                <a:cs typeface="Arial" panose="020B0604020202020204" pitchFamily="34" charset="0"/>
              </a:rPr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Assess</a:t>
            </a:r>
            <a:r>
              <a:rPr lang="en-GB" dirty="0"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robustness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of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lead formulations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Quickly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discard non-scalable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formulations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Further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explore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compression design space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EA6D06-54DA-2386-A755-ABC99F1FFE7E}"/>
              </a:ext>
            </a:extLst>
          </p:cNvPr>
          <p:cNvSpPr txBox="1"/>
          <p:nvPr/>
        </p:nvSpPr>
        <p:spPr>
          <a:xfrm>
            <a:off x="332656" y="6704945"/>
            <a:ext cx="62646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We can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investigate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the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compressibility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of formulations &amp; materials in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development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solidFill>
                <a:srgbClr val="0070C0"/>
              </a:solidFill>
              <a:latin typeface="Aptos SemiBold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Apply scientific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predictions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to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identify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scale-up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risks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.</a:t>
            </a:r>
            <a:endParaRPr lang="en-GB" sz="1600" dirty="0">
              <a:solidFill>
                <a:srgbClr val="0070C0"/>
              </a:solidFill>
              <a:latin typeface="Aptos SemiBold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Help you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explore/understand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the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‘Design Space’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.</a:t>
            </a:r>
            <a:endParaRPr lang="en-GB" sz="1600" dirty="0">
              <a:solidFill>
                <a:srgbClr val="0070C0"/>
              </a:solidFill>
              <a:latin typeface="Aptos SemiBold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9D0042D-7F74-253C-DA5E-F008D0EAC763}"/>
              </a:ext>
            </a:extLst>
          </p:cNvPr>
          <p:cNvSpPr/>
          <p:nvPr/>
        </p:nvSpPr>
        <p:spPr>
          <a:xfrm>
            <a:off x="260648" y="3202609"/>
            <a:ext cx="6337332" cy="30523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In a typical scenario…</a:t>
            </a: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 SemiBold" panose="020B00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u="sng" dirty="0">
              <a:solidFill>
                <a:prstClr val="black"/>
              </a:solidFill>
              <a:latin typeface="Aptos SemiBold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Formulation characterisation on 3 lead formulations showed that two had the potential to compress at production speeds.  This allows us to concentrate efforts on the lead formulation and one back-up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 SemiBold" panose="020B00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prstClr val="black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Our p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ress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 predictions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reduced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 number of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scale-up batches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required and associated analytical costs.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 SemiBold" panose="020B00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By investigating scalable formulations, we remove the need for costly reformulation at Phase II and bioequivalence study.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prstClr val="black"/>
              </a:solidFill>
              <a:latin typeface="Aptos SemiBold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Cost/Impact: Project time saving of 3 Months</a:t>
            </a:r>
          </a:p>
        </p:txBody>
      </p:sp>
      <p:pic>
        <p:nvPicPr>
          <p:cNvPr id="10" name="Picture 557085737" descr="A picture containing kitchenware&#10;&#10;Description automatically generated">
            <a:extLst>
              <a:ext uri="{FF2B5EF4-FFF2-40B4-BE49-F238E27FC236}">
                <a16:creationId xmlns:a16="http://schemas.microsoft.com/office/drawing/2014/main" id="{F18B6751-FBC3-E2FE-5A3F-A177530346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1" r="63284" b="37181"/>
          <a:stretch/>
        </p:blipFill>
        <p:spPr bwMode="auto">
          <a:xfrm>
            <a:off x="675942" y="6653423"/>
            <a:ext cx="1104830" cy="29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253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4980</TotalTime>
  <Words>173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 Black</vt:lpstr>
      <vt:lpstr>Aptos SemiBold</vt:lpstr>
      <vt:lpstr>Arial</vt:lpstr>
      <vt:lpstr>Calibri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</dc:creator>
  <cp:lastModifiedBy>Kian Sian</cp:lastModifiedBy>
  <cp:revision>669</cp:revision>
  <cp:lastPrinted>2014-08-27T12:13:56Z</cp:lastPrinted>
  <dcterms:created xsi:type="dcterms:W3CDTF">2012-08-17T08:26:41Z</dcterms:created>
  <dcterms:modified xsi:type="dcterms:W3CDTF">2023-10-18T20:43:48Z</dcterms:modified>
</cp:coreProperties>
</file>