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 varScale="1">
        <p:scale>
          <a:sx n="82" d="100"/>
          <a:sy n="82" d="100"/>
        </p:scale>
        <p:origin x="2994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D854-150F-452B-B837-17208A73C0D9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CE96B-9A21-4BBD-B417-C11DAEAD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8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4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1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9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0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2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6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www.merlin-pc.com/" TargetMode="External"/><Relationship Id="rId4" Type="http://schemas.openxmlformats.org/officeDocument/2006/relationships/hyperlink" Target="mailto:info@merlin-p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bg1"/>
            </a:gs>
            <a:gs pos="0">
              <a:schemeClr val="bg1"/>
            </a:gs>
            <a:gs pos="100000">
              <a:srgbClr val="D5E1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0617BA-D01D-257B-6744-623F789532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1221" r="7655"/>
          <a:stretch/>
        </p:blipFill>
        <p:spPr>
          <a:xfrm>
            <a:off x="4993093" y="4491356"/>
            <a:ext cx="1460243" cy="10418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8F2B2A-7C2E-2817-05DC-AFD9F77F8EA4}"/>
              </a:ext>
            </a:extLst>
          </p:cNvPr>
          <p:cNvSpPr txBox="1"/>
          <p:nvPr/>
        </p:nvSpPr>
        <p:spPr>
          <a:xfrm>
            <a:off x="162279" y="190447"/>
            <a:ext cx="30556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TROUBLESHOOTING</a:t>
            </a:r>
          </a:p>
          <a:p>
            <a:r>
              <a:rPr lang="en-GB" sz="20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COMMERCIAL PRODUCTION</a:t>
            </a:r>
          </a:p>
        </p:txBody>
      </p:sp>
      <p:pic>
        <p:nvPicPr>
          <p:cNvPr id="27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F1AB245-391B-0C37-6EB7-AA6C14945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766" b="24186"/>
          <a:stretch/>
        </p:blipFill>
        <p:spPr bwMode="auto">
          <a:xfrm>
            <a:off x="3589209" y="191084"/>
            <a:ext cx="3055677" cy="11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5A849081-03E7-A23C-31E8-2331BCF5A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4894" y="8056558"/>
            <a:ext cx="286733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 SemiBold" panose="020B0004020202020204" pitchFamily="34" charset="0"/>
                <a:cs typeface="Arial" panose="020B0604020202020204" pitchFamily="34" charset="0"/>
              </a:rPr>
              <a:t>Contact Us</a:t>
            </a:r>
          </a:p>
          <a:p>
            <a:pPr algn="r"/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 D1, The Wallows Industrial Estate, Fens Pool Avenue,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Brierley Hill,  West Midlands, DY5 1QA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+44 (0) 1384 900265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info@merlin-pc.com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www.merlin-pc.com</a:t>
            </a:r>
            <a:endParaRPr kumimoji="0" lang="en-GB" altLang="en-US" sz="800" b="1" i="0" u="none" strike="noStrike" cap="none" normalizeH="0" baseline="0" dirty="0">
              <a:ln>
                <a:noFill/>
              </a:ln>
              <a:solidFill>
                <a:srgbClr val="004976"/>
              </a:solidFill>
              <a:effectLst/>
              <a:latin typeface="Aptos SemiBold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A close up of a metal pan&#10;&#10;Description automatically generated">
            <a:extLst>
              <a:ext uri="{FF2B5EF4-FFF2-40B4-BE49-F238E27FC236}">
                <a16:creationId xmlns:a16="http://schemas.microsoft.com/office/drawing/2014/main" id="{D051F889-F33A-1ECC-33DC-FAAF272DA2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t="-48" r="19884" b="32755"/>
          <a:stretch/>
        </p:blipFill>
        <p:spPr>
          <a:xfrm>
            <a:off x="-4707904" y="3180095"/>
            <a:ext cx="1682816" cy="1391905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251AE19-B20C-ECA1-0AB5-8126C73A4A1E}"/>
              </a:ext>
            </a:extLst>
          </p:cNvPr>
          <p:cNvGrpSpPr/>
          <p:nvPr/>
        </p:nvGrpSpPr>
        <p:grpSpPr>
          <a:xfrm>
            <a:off x="243459" y="1334380"/>
            <a:ext cx="6407398" cy="1708160"/>
            <a:chOff x="66298" y="1580489"/>
            <a:chExt cx="6843638" cy="17081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692E136-79A5-C5EF-1A21-213F74B557AC}"/>
                </a:ext>
              </a:extLst>
            </p:cNvPr>
            <p:cNvSpPr/>
            <p:nvPr/>
          </p:nvSpPr>
          <p:spPr>
            <a:xfrm>
              <a:off x="66298" y="1580489"/>
              <a:ext cx="6687993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ea typeface="+mj-ea"/>
                  <a:cs typeface="Arial" panose="020B0604020202020204" pitchFamily="34" charset="0"/>
                </a:rPr>
                <a:t>How would your company like to increase product yields and reduce batch losses during commercial tablet production?  </a:t>
              </a:r>
            </a:p>
            <a:p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ea typeface="+mj-ea"/>
                  <a:cs typeface="Arial" panose="020B0604020202020204" pitchFamily="34" charset="0"/>
                </a:rPr>
                <a:t>Do you need to improve your tablet machine efficiency? </a:t>
              </a:r>
              <a:endParaRPr lang="en-GB" dirty="0">
                <a:latin typeface="Aptos SemiBold" panose="020B00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EEB751-64B2-D01B-094F-07B459E86245}"/>
                </a:ext>
              </a:extLst>
            </p:cNvPr>
            <p:cNvSpPr/>
            <p:nvPr/>
          </p:nvSpPr>
          <p:spPr>
            <a:xfrm>
              <a:off x="68514" y="2272986"/>
              <a:ext cx="684142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We can help you improve your production yields and reduce wastage by :-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Using as little as 20 g of powder blend to investigate the possible causes of your tableting defects. 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Investigating whether your powder blend is prone to capping/lamination, picking and sticking.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Assessing the key functional properties of your powder blends at production speeds. Use compaction science to identify possible solutions to the problem that are acceptable from a regulatory point of view.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Measuring powder flow if your batch losses are due to tablet weight - out of specification.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41B98A-EA5B-3F25-0A55-661F9D131A2C}"/>
              </a:ext>
            </a:extLst>
          </p:cNvPr>
          <p:cNvGrpSpPr/>
          <p:nvPr/>
        </p:nvGrpSpPr>
        <p:grpSpPr>
          <a:xfrm>
            <a:off x="217524" y="3042540"/>
            <a:ext cx="6356590" cy="1393101"/>
            <a:chOff x="139419" y="3248309"/>
            <a:chExt cx="6356590" cy="1393101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3EC9CA-3DBA-7336-69AB-3D397A6EB046}"/>
                </a:ext>
              </a:extLst>
            </p:cNvPr>
            <p:cNvSpPr/>
            <p:nvPr/>
          </p:nvSpPr>
          <p:spPr>
            <a:xfrm>
              <a:off x="139419" y="3248309"/>
              <a:ext cx="1424233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How do we do it?</a:t>
              </a:r>
              <a:endParaRPr lang="en-GB" sz="1300" dirty="0">
                <a:solidFill>
                  <a:srgbClr val="0070C0"/>
                </a:solidFill>
                <a:latin typeface="Aptos SemiBold" panose="020B00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977FB8D-3C7B-4E51-AC55-52AD36B327CB}"/>
                </a:ext>
              </a:extLst>
            </p:cNvPr>
            <p:cNvSpPr/>
            <p:nvPr/>
          </p:nvSpPr>
          <p:spPr>
            <a:xfrm>
              <a:off x="139419" y="3471859"/>
              <a:ext cx="635659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Compactability and Tabletability tests – To understand causes of poor performance: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Using a Phoenix hydraulic Compaction Simulator to assess compacts across a range of compression conditions.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Punch pressure and tensile strength are measured. This information gives an understanding of the key properties of the material or formulation which affect </a:t>
              </a:r>
              <a:r>
                <a:rPr lang="en-GB" sz="1000" dirty="0" err="1">
                  <a:latin typeface="Aptos SemiBold" panose="020B0004020202020204" pitchFamily="34" charset="0"/>
                  <a:cs typeface="Arial" panose="020B0604020202020204" pitchFamily="34" charset="0"/>
                </a:rPr>
                <a:t>tabletability</a:t>
              </a: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Ejection force and ejected compact density are measured. This information identifies the possible causes of tableting issues.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1654778-B7CF-9C4C-E8AA-BE280D6CA194}"/>
              </a:ext>
            </a:extLst>
          </p:cNvPr>
          <p:cNvGrpSpPr/>
          <p:nvPr/>
        </p:nvGrpSpPr>
        <p:grpSpPr>
          <a:xfrm>
            <a:off x="445180" y="4541917"/>
            <a:ext cx="5967640" cy="1369048"/>
            <a:chOff x="283885" y="4541917"/>
            <a:chExt cx="5967640" cy="136904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0901B7F-2998-25FF-6729-E96B0308F8CD}"/>
                </a:ext>
              </a:extLst>
            </p:cNvPr>
            <p:cNvSpPr txBox="1"/>
            <p:nvPr/>
          </p:nvSpPr>
          <p:spPr>
            <a:xfrm>
              <a:off x="2835657" y="4541917"/>
              <a:ext cx="17258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ptos SemiBold" panose="020B0004020202020204" pitchFamily="34" charset="0"/>
                  <a:cs typeface="Arial" panose="020B0604020202020204" pitchFamily="34" charset="0"/>
                </a:rPr>
                <a:t>Shows how the tablet blends behave across the whole of its compressibility range. May show physical capping and lamination or a reduction in crushing strength.</a:t>
              </a:r>
            </a:p>
          </p:txBody>
        </p:sp>
        <p:sp>
          <p:nvSpPr>
            <p:cNvPr id="14" name="Bent-Up Arrow 18">
              <a:extLst>
                <a:ext uri="{FF2B5EF4-FFF2-40B4-BE49-F238E27FC236}">
                  <a16:creationId xmlns:a16="http://schemas.microsoft.com/office/drawing/2014/main" id="{0E926501-DBDF-9576-8995-907910A26CDB}"/>
                </a:ext>
              </a:extLst>
            </p:cNvPr>
            <p:cNvSpPr/>
            <p:nvPr/>
          </p:nvSpPr>
          <p:spPr>
            <a:xfrm>
              <a:off x="2581233" y="5377240"/>
              <a:ext cx="512247" cy="274880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ptos SemiBold" panose="020B00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0ACA819-51CC-2279-5D3B-94A87D62D54C}"/>
                </a:ext>
              </a:extLst>
            </p:cNvPr>
            <p:cNvSpPr txBox="1"/>
            <p:nvPr/>
          </p:nvSpPr>
          <p:spPr>
            <a:xfrm>
              <a:off x="5049726" y="5516293"/>
              <a:ext cx="120179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Aptos SemiBold" panose="020B0004020202020204" pitchFamily="34" charset="0"/>
                  <a:cs typeface="Arial" panose="020B0604020202020204" pitchFamily="34" charset="0"/>
                </a:rPr>
                <a:t>Capping of a tablet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A45AF45-6969-962D-AF75-13E129D6A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3885" y="4586876"/>
              <a:ext cx="2211351" cy="1324089"/>
            </a:xfrm>
            <a:prstGeom prst="rect">
              <a:avLst/>
            </a:prstGeom>
            <a:ln>
              <a:noFill/>
            </a:ln>
          </p:spPr>
        </p:pic>
        <p:sp>
          <p:nvSpPr>
            <p:cNvPr id="15" name="Right Arrow 10">
              <a:extLst>
                <a:ext uri="{FF2B5EF4-FFF2-40B4-BE49-F238E27FC236}">
                  <a16:creationId xmlns:a16="http://schemas.microsoft.com/office/drawing/2014/main" id="{D8EB210B-1C26-F930-DD31-F1297376FFE3}"/>
                </a:ext>
              </a:extLst>
            </p:cNvPr>
            <p:cNvSpPr/>
            <p:nvPr/>
          </p:nvSpPr>
          <p:spPr>
            <a:xfrm>
              <a:off x="4476282" y="4826882"/>
              <a:ext cx="274449" cy="1652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ptos SemiBold" panose="020B0004020202020204" pitchFamily="34" charset="0"/>
              </a:endParaRPr>
            </a:p>
          </p:txBody>
        </p:sp>
      </p:grp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B1DC3795-A898-FAEB-59E9-D0444ACED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718001"/>
              </p:ext>
            </p:extLst>
          </p:nvPr>
        </p:nvGraphicFramePr>
        <p:xfrm>
          <a:off x="283886" y="6167202"/>
          <a:ext cx="6261276" cy="1783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67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3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latin typeface="Aptos SemiBold" panose="020B0004020202020204" pitchFamily="34" charset="0"/>
                        </a:rPr>
                        <a:t>Case Study 1                                                                </a:t>
                      </a:r>
                      <a:endParaRPr lang="en-GB" sz="1300" dirty="0">
                        <a:solidFill>
                          <a:schemeClr val="tx1"/>
                        </a:solidFill>
                        <a:latin typeface="Aptos SemiBold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ptos SemiBold" panose="020B0004020202020204" pitchFamily="34" charset="0"/>
                        </a:rPr>
                        <a:t>Case Study 2</a:t>
                      </a:r>
                      <a:endParaRPr lang="en-GB" dirty="0">
                        <a:latin typeface="Aptos SemiBold" panose="020B00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180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000" baseline="0" dirty="0">
                          <a:latin typeface="Aptos SemiBold" panose="020B0004020202020204" pitchFamily="34" charset="0"/>
                        </a:rPr>
                        <a:t>A b</a:t>
                      </a: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atch of tablet X is worth £100,000: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It’s currently losing 5% of yield to</a:t>
                      </a:r>
                      <a:r>
                        <a:rPr lang="en-GB" sz="1000" baseline="0" dirty="0">
                          <a:latin typeface="Aptos SemiBold" panose="020B0004020202020204" pitchFamily="34" charset="0"/>
                        </a:rPr>
                        <a:t> </a:t>
                      </a: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capping problems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Cost of the problem = £5,000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Aptos SemiBold" panose="020B0004020202020204" pitchFamily="34" charset="0"/>
                        </a:rPr>
                        <a:t> </a:t>
                      </a: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per batch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Reduce the loss in yield to 3% by better process control i.e. reducing speed of production press, force of compaction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GB" sz="1200" b="1" dirty="0">
                          <a:solidFill>
                            <a:srgbClr val="7030A0"/>
                          </a:solidFill>
                          <a:latin typeface="Aptos SemiBold" panose="020B0004020202020204" pitchFamily="34" charset="0"/>
                        </a:rPr>
                        <a:t>Cost saving of £2,000 per batch</a:t>
                      </a:r>
                    </a:p>
                    <a:p>
                      <a:endParaRPr lang="en-GB" sz="1000" dirty="0">
                        <a:latin typeface="Aptos SemiBold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The compression process should take 3hrs but regular intervention is required</a:t>
                      </a:r>
                      <a:r>
                        <a:rPr lang="en-GB" sz="1000" baseline="0" dirty="0">
                          <a:latin typeface="Aptos SemiBold" panose="020B0004020202020204" pitchFamily="34" charset="0"/>
                        </a:rPr>
                        <a:t> </a:t>
                      </a: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to clean the punches due to sticking and poor process control.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Downtime is approx. </a:t>
                      </a:r>
                      <a:r>
                        <a:rPr lang="en-GB" sz="1000" b="1" u="none" dirty="0">
                          <a:latin typeface="Aptos SemiBold" panose="020B0004020202020204" pitchFamily="34" charset="0"/>
                        </a:rPr>
                        <a:t>2hrs </a:t>
                      </a:r>
                      <a:r>
                        <a:rPr lang="en-GB" sz="1000" b="0" u="none" dirty="0">
                          <a:latin typeface="Aptos SemiBold" panose="020B0004020202020204" pitchFamily="34" charset="0"/>
                        </a:rPr>
                        <a:t>of cleaning and lost yield per batch.</a:t>
                      </a:r>
                      <a:r>
                        <a:rPr lang="en-GB" sz="1000" b="0" u="none" dirty="0">
                          <a:solidFill>
                            <a:srgbClr val="00B0F0"/>
                          </a:solidFill>
                          <a:latin typeface="Aptos SemiBold" panose="020B0004020202020204" pitchFamily="34" charset="0"/>
                        </a:rPr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u="none" dirty="0">
                          <a:latin typeface="Aptos SemiBold" panose="020B0004020202020204" pitchFamily="34" charset="0"/>
                        </a:rPr>
                        <a:t>Operator </a:t>
                      </a: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cannot leave the tableting press unmanned as picking results in tablets that cannot be sold.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GB" sz="1200" b="1" dirty="0">
                          <a:solidFill>
                            <a:srgbClr val="7030A0"/>
                          </a:solidFill>
                          <a:latin typeface="Aptos SemiBold" panose="020B0004020202020204" pitchFamily="34" charset="0"/>
                        </a:rPr>
                        <a:t>Cost and time saving of ££££s. </a:t>
                      </a:r>
                      <a:endParaRPr lang="en-GB" sz="1200" b="1" dirty="0">
                        <a:solidFill>
                          <a:srgbClr val="7030A0"/>
                        </a:solidFill>
                        <a:latin typeface="Aptos SemiBold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BAA52E34-A885-0439-1707-86E0BEDA6903}"/>
              </a:ext>
            </a:extLst>
          </p:cNvPr>
          <p:cNvSpPr/>
          <p:nvPr/>
        </p:nvSpPr>
        <p:spPr>
          <a:xfrm>
            <a:off x="243459" y="8056558"/>
            <a:ext cx="28500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If you are experiencing tableting issues during commercial production and would like advice on how to overcome them, please get in touch today</a:t>
            </a:r>
          </a:p>
        </p:txBody>
      </p:sp>
    </p:spTree>
    <p:extLst>
      <p:ext uri="{BB962C8B-B14F-4D97-AF65-F5344CB8AC3E}">
        <p14:creationId xmlns:p14="http://schemas.microsoft.com/office/powerpoint/2010/main" val="1802253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4989</TotalTime>
  <Words>431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 Black</vt:lpstr>
      <vt:lpstr>Aptos SemiBold</vt:lpstr>
      <vt:lpstr>Arial</vt:lpstr>
      <vt:lpstr>Calibri</vt:lpstr>
      <vt:lpstr>Wingdings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Kian Sian</cp:lastModifiedBy>
  <cp:revision>669</cp:revision>
  <cp:lastPrinted>2014-08-27T12:13:56Z</cp:lastPrinted>
  <dcterms:created xsi:type="dcterms:W3CDTF">2012-08-17T08:26:41Z</dcterms:created>
  <dcterms:modified xsi:type="dcterms:W3CDTF">2023-10-18T19:51:16Z</dcterms:modified>
</cp:coreProperties>
</file>