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82" d="100"/>
          <a:sy n="82" d="100"/>
        </p:scale>
        <p:origin x="2994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D854-150F-452B-B837-17208A73C0D9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CE96B-9A21-4BBD-B417-C11DAEAD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8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4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1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9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0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2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0DA0F-789F-43BF-9080-88F7AB7367B5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7EF-177C-46E2-94D1-BFD6B2D60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6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rlin-pc.com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www.merlin-pc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bg1"/>
            </a:gs>
            <a:gs pos="0">
              <a:schemeClr val="bg1"/>
            </a:gs>
            <a:gs pos="100000">
              <a:srgbClr val="D5E1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8F2B2A-7C2E-2817-05DC-AFD9F77F8EA4}"/>
              </a:ext>
            </a:extLst>
          </p:cNvPr>
          <p:cNvSpPr txBox="1"/>
          <p:nvPr/>
        </p:nvSpPr>
        <p:spPr>
          <a:xfrm>
            <a:off x="172211" y="258576"/>
            <a:ext cx="30556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EXCIPIENT </a:t>
            </a:r>
          </a:p>
          <a:p>
            <a:r>
              <a:rPr lang="en-GB" sz="2800" b="1" u="sng" dirty="0">
                <a:solidFill>
                  <a:srgbClr val="004B73"/>
                </a:solidFill>
                <a:latin typeface="Aptos Black" panose="020B0004020202020204" pitchFamily="34" charset="0"/>
                <a:cs typeface="Aharoni" panose="020B0604020202020204" pitchFamily="2" charset="-79"/>
              </a:rPr>
              <a:t>FUNCTIONALITY</a:t>
            </a:r>
            <a:endParaRPr lang="en-GB" sz="2800" b="1" dirty="0">
              <a:solidFill>
                <a:srgbClr val="004B73"/>
              </a:solidFill>
              <a:latin typeface="Aptos Black" panose="020B0004020202020204" pitchFamily="34" charset="0"/>
              <a:cs typeface="Aharoni" panose="020B0604020202020204" pitchFamily="2" charset="-79"/>
            </a:endParaRPr>
          </a:p>
        </p:txBody>
      </p:sp>
      <p:pic>
        <p:nvPicPr>
          <p:cNvPr id="27" name="Picture 557085737" descr="A picture containing kitchenware&#10;&#10;Description automatically generated">
            <a:extLst>
              <a:ext uri="{FF2B5EF4-FFF2-40B4-BE49-F238E27FC236}">
                <a16:creationId xmlns:a16="http://schemas.microsoft.com/office/drawing/2014/main" id="{FF1AB245-391B-0C37-6EB7-AA6C14945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1" r="63766" b="24186"/>
          <a:stretch/>
        </p:blipFill>
        <p:spPr bwMode="auto">
          <a:xfrm>
            <a:off x="3589209" y="191084"/>
            <a:ext cx="3055677" cy="11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3">
            <a:extLst>
              <a:ext uri="{FF2B5EF4-FFF2-40B4-BE49-F238E27FC236}">
                <a16:creationId xmlns:a16="http://schemas.microsoft.com/office/drawing/2014/main" id="{5A849081-03E7-A23C-31E8-2331BCF5A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970" y="7913850"/>
            <a:ext cx="286733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77913" algn="r"/>
                <a:tab pos="2865438" algn="ctr"/>
                <a:tab pos="4230688" algn="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 SemiBold" panose="020B0004020202020204" pitchFamily="34" charset="0"/>
                <a:cs typeface="Arial" panose="020B0604020202020204" pitchFamily="34" charset="0"/>
              </a:rPr>
              <a:t>Contact Us</a:t>
            </a:r>
          </a:p>
          <a:p>
            <a:pPr algn="r"/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 D1, The Wallows Industrial Estate, Fens Pool Avenue,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Brierley Hill,  West Midlands, DY5 1QA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+44 (0) 1384 900265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info@merlin-pc.com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 SemiBold" panose="020B00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altLang="en-US" sz="800" b="1" i="0" u="none" strike="noStrike" cap="none" normalizeH="0" baseline="0" dirty="0">
                <a:ln>
                  <a:noFill/>
                </a:ln>
                <a:solidFill>
                  <a:srgbClr val="004976"/>
                </a:solidFill>
                <a:effectLst/>
                <a:latin typeface="Aptos SemiBold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www.merlin-pc.com</a:t>
            </a:r>
            <a:endParaRPr kumimoji="0" lang="en-GB" altLang="en-US" sz="800" b="1" i="0" u="none" strike="noStrike" cap="none" normalizeH="0" baseline="0" dirty="0">
              <a:ln>
                <a:noFill/>
              </a:ln>
              <a:solidFill>
                <a:srgbClr val="004976"/>
              </a:solidFill>
              <a:effectLst/>
              <a:latin typeface="Aptos SemiBold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7913" algn="r"/>
                <a:tab pos="2865438" algn="ctr"/>
                <a:tab pos="4230688" algn="r"/>
                <a:tab pos="5730875" algn="r"/>
              </a:tabLst>
            </a:pP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31F468-C2BA-1746-1B0C-F0A61FF8B6CC}"/>
              </a:ext>
            </a:extLst>
          </p:cNvPr>
          <p:cNvGrpSpPr/>
          <p:nvPr/>
        </p:nvGrpSpPr>
        <p:grpSpPr>
          <a:xfrm>
            <a:off x="148017" y="1359629"/>
            <a:ext cx="6454214" cy="4344187"/>
            <a:chOff x="148017" y="1359629"/>
            <a:chExt cx="6591844" cy="434418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F6D1AB-43A4-5474-B546-E84F4AB70784}"/>
                </a:ext>
              </a:extLst>
            </p:cNvPr>
            <p:cNvSpPr txBox="1"/>
            <p:nvPr/>
          </p:nvSpPr>
          <p:spPr>
            <a:xfrm>
              <a:off x="148017" y="1359629"/>
              <a:ext cx="6591844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The choice of an excipient is often governed by a number of factors including cost, supply chain and user experience. </a:t>
              </a:r>
            </a:p>
            <a:p>
              <a:pPr algn="just"/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Do you want to provide further scientific information about your excipient to your customers to help influence their choice? </a:t>
              </a:r>
            </a:p>
            <a:p>
              <a:pPr algn="just"/>
              <a:r>
                <a:rPr lang="en-GB" sz="1300" dirty="0">
                  <a:solidFill>
                    <a:srgbClr val="0070C0"/>
                  </a:solidFill>
                  <a:latin typeface="Aptos SemiBold" panose="020B0004020202020204" pitchFamily="34" charset="0"/>
                  <a:cs typeface="Arial" panose="020B0604020202020204" pitchFamily="34" charset="0"/>
                </a:rPr>
                <a:t>Want to know how the functional properties of your excipients compare to other products? </a:t>
              </a:r>
            </a:p>
            <a:p>
              <a:pPr algn="just"/>
              <a:endParaRPr lang="en-GB" sz="1300" i="1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91B06B6-D464-9B34-00B4-34863AEE8EDF}"/>
                </a:ext>
              </a:extLst>
            </p:cNvPr>
            <p:cNvGrpSpPr/>
            <p:nvPr/>
          </p:nvGrpSpPr>
          <p:grpSpPr>
            <a:xfrm>
              <a:off x="172727" y="2666626"/>
              <a:ext cx="6352617" cy="3037190"/>
              <a:chOff x="172727" y="2666626"/>
              <a:chExt cx="6352617" cy="303719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9B65776C-75FF-595C-8D46-D011D726C87A}"/>
                  </a:ext>
                </a:extLst>
              </p:cNvPr>
              <p:cNvSpPr/>
              <p:nvPr/>
            </p:nvSpPr>
            <p:spPr>
              <a:xfrm>
                <a:off x="507225" y="2666626"/>
                <a:ext cx="5969657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000" dirty="0">
                    <a:solidFill>
                      <a:schemeClr val="tx2">
                        <a:lumMod val="75000"/>
                      </a:schemeClr>
                    </a:solidFill>
                    <a:latin typeface="Aptos SemiBold" panose="020B0004020202020204" pitchFamily="34" charset="0"/>
                    <a:cs typeface="Arial" panose="020B0604020202020204" pitchFamily="34" charset="0"/>
                  </a:rPr>
                  <a:t>We can produce key functional information of your excipient by :-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solidFill>
                      <a:schemeClr val="tx2">
                        <a:lumMod val="75000"/>
                      </a:schemeClr>
                    </a:solidFill>
                    <a:latin typeface="Aptos SemiBold" panose="020B0004020202020204" pitchFamily="34" charset="0"/>
                    <a:cs typeface="Arial" panose="020B0604020202020204" pitchFamily="34" charset="0"/>
                  </a:rPr>
                  <a:t>Using as </a:t>
                </a: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little as 20 g of excipient to assess the key functional properties: compressibility, compactability, tabletability and true density.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Categorising the excipient according to its deformation characteristics.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Assessing the excipient powder flow.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Characterising your new excipients during development in the R&amp;D stage.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Comparing your excipient against existing products. 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Assess functional performance of model formulations.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77F4DE1-E2E0-7466-C673-89947FE7CC01}"/>
                  </a:ext>
                </a:extLst>
              </p:cNvPr>
              <p:cNvSpPr txBox="1"/>
              <p:nvPr/>
            </p:nvSpPr>
            <p:spPr>
              <a:xfrm>
                <a:off x="172727" y="4049447"/>
                <a:ext cx="1584176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>
                    <a:solidFill>
                      <a:srgbClr val="0070C0"/>
                    </a:solidFill>
                    <a:latin typeface="Aptos SemiBold" panose="020B0004020202020204" pitchFamily="34" charset="0"/>
                    <a:cs typeface="Arial" panose="020B0604020202020204" pitchFamily="34" charset="0"/>
                  </a:rPr>
                  <a:t>How do we do it?</a:t>
                </a:r>
                <a:endParaRPr lang="en-GB" sz="1300" dirty="0">
                  <a:solidFill>
                    <a:srgbClr val="0070C0"/>
                  </a:solidFill>
                  <a:latin typeface="Aptos SemiBold" panose="020B00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F3E5447-E497-0BFF-5771-4D5670F92DA1}"/>
                  </a:ext>
                </a:extLst>
              </p:cNvPr>
              <p:cNvSpPr txBox="1"/>
              <p:nvPr/>
            </p:nvSpPr>
            <p:spPr>
              <a:xfrm>
                <a:off x="483680" y="4226488"/>
                <a:ext cx="604166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We assess functional characteristics that would make your material a good excipient of choice and provide useful information for your excipient users by :-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Understanding compaction properties - Heckel analysis, yield pressure and strain rate sensitivity (SRS) data.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Understanding the strength of the excipient over a range of forces.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Investigating variables affecting the excipients performance.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True density of excipient measured using Helium Pychnometry.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Assessing powder flow using Ring Shear Tester.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GB" sz="10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Measuring model formulations.</a:t>
                </a: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4CC57FA-3A18-CD29-9906-2581A6322D44}"/>
              </a:ext>
            </a:extLst>
          </p:cNvPr>
          <p:cNvGrpSpPr/>
          <p:nvPr/>
        </p:nvGrpSpPr>
        <p:grpSpPr>
          <a:xfrm>
            <a:off x="172211" y="5378644"/>
            <a:ext cx="6640698" cy="2659642"/>
            <a:chOff x="180244" y="5224804"/>
            <a:chExt cx="6640698" cy="2659642"/>
          </a:xfrm>
        </p:grpSpPr>
        <p:pic>
          <p:nvPicPr>
            <p:cNvPr id="46" name="Picture 3">
              <a:extLst>
                <a:ext uri="{FF2B5EF4-FFF2-40B4-BE49-F238E27FC236}">
                  <a16:creationId xmlns:a16="http://schemas.microsoft.com/office/drawing/2014/main" id="{A7B57D0B-7CEA-9546-4498-0537987326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0706" y="5646726"/>
              <a:ext cx="2063344" cy="1242992"/>
            </a:xfrm>
            <a:prstGeom prst="rect">
              <a:avLst/>
            </a:pr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A54ED11-DDD1-81A8-4652-7A6C701ECCEC}"/>
                </a:ext>
              </a:extLst>
            </p:cNvPr>
            <p:cNvGrpSpPr/>
            <p:nvPr/>
          </p:nvGrpSpPr>
          <p:grpSpPr>
            <a:xfrm>
              <a:off x="180244" y="5224804"/>
              <a:ext cx="6640698" cy="2659642"/>
              <a:chOff x="180244" y="5224804"/>
              <a:chExt cx="6640698" cy="2659642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0FA103E-266C-6206-4FA9-6DA150840A7D}"/>
                  </a:ext>
                </a:extLst>
              </p:cNvPr>
              <p:cNvSpPr txBox="1"/>
              <p:nvPr/>
            </p:nvSpPr>
            <p:spPr>
              <a:xfrm>
                <a:off x="2337626" y="6915798"/>
                <a:ext cx="2114362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Strain Rate Sensitivity (SRS) – gives an indication of deformation characteristics of the excipient. Categorising the excipient according to yield pressure and SRS.  </a:t>
                </a:r>
              </a:p>
            </p:txBody>
          </p: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984FDECF-4DC8-35B8-DEE5-2F15A026FF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0244" y="6129464"/>
                <a:ext cx="2151978" cy="1228143"/>
              </a:xfrm>
              <a:prstGeom prst="rect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EE15BDA-DADB-AFBE-2C0A-E3A9C752DCCA}"/>
                  </a:ext>
                </a:extLst>
              </p:cNvPr>
              <p:cNvSpPr txBox="1"/>
              <p:nvPr/>
            </p:nvSpPr>
            <p:spPr>
              <a:xfrm>
                <a:off x="180244" y="7376615"/>
                <a:ext cx="1833807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latin typeface="Aptos SemiBold" panose="020B0004020202020204" pitchFamily="34" charset="0"/>
                    <a:cs typeface="Arial" panose="020B0604020202020204" pitchFamily="34" charset="0"/>
                  </a:rPr>
                  <a:t>Heckel Analysis – calculates the average yield pressure of the excipient.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FCC0E02-D3E8-6DD4-C860-3B10A86D5FA0}"/>
                  </a:ext>
                </a:extLst>
              </p:cNvPr>
              <p:cNvSpPr txBox="1"/>
              <p:nvPr/>
            </p:nvSpPr>
            <p:spPr>
              <a:xfrm>
                <a:off x="4521711" y="6572777"/>
                <a:ext cx="2299231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Tabletability data provides “finger-prints” for each batch of excipient tested. It shows the impact of process variables which may affect the excipients performance.</a:t>
                </a:r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E738CE7D-9921-B862-8E3D-0F952F0FE7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83732" y="5224804"/>
                <a:ext cx="2064839" cy="1251223"/>
              </a:xfrm>
              <a:prstGeom prst="rect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949E3665-D69E-0D46-9A26-4E20F07838A1}"/>
              </a:ext>
            </a:extLst>
          </p:cNvPr>
          <p:cNvSpPr/>
          <p:nvPr/>
        </p:nvSpPr>
        <p:spPr>
          <a:xfrm>
            <a:off x="189905" y="8297781"/>
            <a:ext cx="25390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70C0"/>
                </a:solidFill>
                <a:latin typeface="Aptos SemiBold" panose="020B0004020202020204" pitchFamily="34" charset="0"/>
                <a:cs typeface="Arial" panose="020B0604020202020204" pitchFamily="34" charset="0"/>
              </a:rPr>
              <a:t>If you would like to provide further scientific information on your excipient, please, get in touch</a:t>
            </a:r>
          </a:p>
        </p:txBody>
      </p:sp>
    </p:spTree>
    <p:extLst>
      <p:ext uri="{BB962C8B-B14F-4D97-AF65-F5344CB8AC3E}">
        <p14:creationId xmlns:p14="http://schemas.microsoft.com/office/powerpoint/2010/main" val="422472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4909</TotalTime>
  <Words>348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 Black</vt:lpstr>
      <vt:lpstr>Aptos SemiBold</vt:lpstr>
      <vt:lpstr>Arial</vt:lpstr>
      <vt:lpstr>Calibri</vt:lpstr>
      <vt:lpstr>Wingdings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Kian Sian</cp:lastModifiedBy>
  <cp:revision>668</cp:revision>
  <cp:lastPrinted>2014-08-27T12:13:56Z</cp:lastPrinted>
  <dcterms:created xsi:type="dcterms:W3CDTF">2012-08-17T08:26:41Z</dcterms:created>
  <dcterms:modified xsi:type="dcterms:W3CDTF">2023-10-18T18:44:04Z</dcterms:modified>
</cp:coreProperties>
</file>