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6858000" cy="9144000" type="screen4x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1EF"/>
    <a:srgbClr val="004B73"/>
    <a:srgbClr val="00CC00"/>
    <a:srgbClr val="FF99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075" autoAdjust="0"/>
  </p:normalViewPr>
  <p:slideViewPr>
    <p:cSldViewPr>
      <p:cViewPr varScale="1">
        <p:scale>
          <a:sx n="77" d="100"/>
          <a:sy n="77" d="100"/>
        </p:scale>
        <p:origin x="3072" y="84"/>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6514D854-150F-452B-B837-17208A73C0D9}" type="datetimeFigureOut">
              <a:rPr lang="en-GB" smtClean="0"/>
              <a:t>10/10/2023</a:t>
            </a:fld>
            <a:endParaRPr lang="en-GB"/>
          </a:p>
        </p:txBody>
      </p:sp>
      <p:sp>
        <p:nvSpPr>
          <p:cNvPr id="4" name="Slide Image Placeholder 3"/>
          <p:cNvSpPr>
            <a:spLocks noGrp="1" noRot="1" noChangeAspect="1"/>
          </p:cNvSpPr>
          <p:nvPr>
            <p:ph type="sldImg" idx="2"/>
          </p:nvPr>
        </p:nvSpPr>
        <p:spPr>
          <a:xfrm>
            <a:off x="2170113" y="1243013"/>
            <a:ext cx="2517775" cy="33575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63CCE96B-9A21-4BBD-B417-C11DAEADDEF9}" type="slidenum">
              <a:rPr lang="en-GB" smtClean="0"/>
              <a:t>‹#›</a:t>
            </a:fld>
            <a:endParaRPr lang="en-GB"/>
          </a:p>
        </p:txBody>
      </p:sp>
    </p:spTree>
    <p:extLst>
      <p:ext uri="{BB962C8B-B14F-4D97-AF65-F5344CB8AC3E}">
        <p14:creationId xmlns:p14="http://schemas.microsoft.com/office/powerpoint/2010/main" val="56158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D90DA0F-789F-43BF-9080-88F7AB7367B5}" type="datetimeFigureOut">
              <a:rPr lang="en-GB" smtClean="0"/>
              <a:t>10/10/2023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2209851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90DA0F-789F-43BF-9080-88F7AB7367B5}" type="datetimeFigureOut">
              <a:rPr lang="en-GB" smtClean="0"/>
              <a:t>10/10/2023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1142544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90DA0F-789F-43BF-9080-88F7AB7367B5}" type="datetimeFigureOut">
              <a:rPr lang="en-GB" smtClean="0"/>
              <a:t>10/10/2023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3407779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90DA0F-789F-43BF-9080-88F7AB7367B5}" type="datetimeFigureOut">
              <a:rPr lang="en-GB" smtClean="0"/>
              <a:t>10/10/2023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52188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90DA0F-789F-43BF-9080-88F7AB7367B5}" type="datetimeFigureOut">
              <a:rPr lang="en-GB" smtClean="0"/>
              <a:t>10/10/2023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3682710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D90DA0F-789F-43BF-9080-88F7AB7367B5}" type="datetimeFigureOut">
              <a:rPr lang="en-GB" smtClean="0"/>
              <a:t>10/10/2023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2830017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D90DA0F-789F-43BF-9080-88F7AB7367B5}" type="datetimeFigureOut">
              <a:rPr lang="en-GB" smtClean="0"/>
              <a:t>10/10/2023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166939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D90DA0F-789F-43BF-9080-88F7AB7367B5}" type="datetimeFigureOut">
              <a:rPr lang="en-GB" smtClean="0"/>
              <a:t>10/10/2023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1504584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90DA0F-789F-43BF-9080-88F7AB7367B5}" type="datetimeFigureOut">
              <a:rPr lang="en-GB" smtClean="0"/>
              <a:t>10/10/2023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2580906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90DA0F-789F-43BF-9080-88F7AB7367B5}" type="datetimeFigureOut">
              <a:rPr lang="en-GB" smtClean="0"/>
              <a:t>10/10/2023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2253522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90DA0F-789F-43BF-9080-88F7AB7367B5}" type="datetimeFigureOut">
              <a:rPr lang="en-GB" smtClean="0"/>
              <a:t>10/10/2023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5ED7EF-177C-46E2-94D1-BFD6B2D60749}" type="slidenum">
              <a:rPr lang="en-GB" smtClean="0"/>
              <a:t>‹#›</a:t>
            </a:fld>
            <a:endParaRPr lang="en-GB"/>
          </a:p>
        </p:txBody>
      </p:sp>
    </p:spTree>
    <p:extLst>
      <p:ext uri="{BB962C8B-B14F-4D97-AF65-F5344CB8AC3E}">
        <p14:creationId xmlns:p14="http://schemas.microsoft.com/office/powerpoint/2010/main" val="2181370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D90DA0F-789F-43BF-9080-88F7AB7367B5}" type="datetimeFigureOut">
              <a:rPr lang="en-GB" smtClean="0"/>
              <a:t>10/10/2023</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15ED7EF-177C-46E2-94D1-BFD6B2D60749}" type="slidenum">
              <a:rPr lang="en-GB" smtClean="0"/>
              <a:t>‹#›</a:t>
            </a:fld>
            <a:endParaRPr lang="en-GB"/>
          </a:p>
        </p:txBody>
      </p:sp>
    </p:spTree>
    <p:extLst>
      <p:ext uri="{BB962C8B-B14F-4D97-AF65-F5344CB8AC3E}">
        <p14:creationId xmlns:p14="http://schemas.microsoft.com/office/powerpoint/2010/main" val="3748369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wmf"/><Relationship Id="rId5" Type="http://schemas.openxmlformats.org/officeDocument/2006/relationships/hyperlink" Target="http://www.merlin-pc.com/" TargetMode="External"/><Relationship Id="rId4" Type="http://schemas.openxmlformats.org/officeDocument/2006/relationships/hyperlink" Target="mailto:info@merlin-p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81000">
              <a:schemeClr val="bg1"/>
            </a:gs>
            <a:gs pos="0">
              <a:schemeClr val="bg1"/>
            </a:gs>
            <a:gs pos="100000">
              <a:srgbClr val="D5E1EF"/>
            </a:gs>
          </a:gsLst>
          <a:lin ang="5400000" scaled="1"/>
          <a:tileRect/>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8F2B2A-7C2E-2817-05DC-AFD9F77F8EA4}"/>
              </a:ext>
            </a:extLst>
          </p:cNvPr>
          <p:cNvSpPr txBox="1"/>
          <p:nvPr/>
        </p:nvSpPr>
        <p:spPr>
          <a:xfrm>
            <a:off x="162279" y="190447"/>
            <a:ext cx="3055677" cy="1015663"/>
          </a:xfrm>
          <a:prstGeom prst="rect">
            <a:avLst/>
          </a:prstGeom>
          <a:noFill/>
        </p:spPr>
        <p:txBody>
          <a:bodyPr wrap="square" rtlCol="0">
            <a:spAutoFit/>
          </a:bodyPr>
          <a:lstStyle/>
          <a:p>
            <a:r>
              <a:rPr lang="en-GB" sz="2000" b="1" u="sng" dirty="0">
                <a:solidFill>
                  <a:srgbClr val="004B73"/>
                </a:solidFill>
                <a:latin typeface="Aptos Black" panose="020B0004020202020204" pitchFamily="34" charset="0"/>
                <a:cs typeface="Aharoni" panose="020B0604020202020204" pitchFamily="2" charset="-79"/>
              </a:rPr>
              <a:t>EARLY DEVELOPMENT</a:t>
            </a:r>
          </a:p>
          <a:p>
            <a:r>
              <a:rPr lang="en-GB" sz="2000" b="1" u="sng" dirty="0">
                <a:solidFill>
                  <a:srgbClr val="004B73"/>
                </a:solidFill>
                <a:latin typeface="Aptos Black" panose="020B0004020202020204" pitchFamily="34" charset="0"/>
                <a:cs typeface="Aharoni" panose="020B0604020202020204" pitchFamily="2" charset="-79"/>
              </a:rPr>
              <a:t>CHARACTERISATION OF YOUR API</a:t>
            </a:r>
          </a:p>
        </p:txBody>
      </p:sp>
      <p:grpSp>
        <p:nvGrpSpPr>
          <p:cNvPr id="4" name="Group 3">
            <a:extLst>
              <a:ext uri="{FF2B5EF4-FFF2-40B4-BE49-F238E27FC236}">
                <a16:creationId xmlns:a16="http://schemas.microsoft.com/office/drawing/2014/main" id="{85B61836-E29D-8393-DBDE-816BEB5547C8}"/>
              </a:ext>
            </a:extLst>
          </p:cNvPr>
          <p:cNvGrpSpPr/>
          <p:nvPr/>
        </p:nvGrpSpPr>
        <p:grpSpPr>
          <a:xfrm>
            <a:off x="162279" y="1335986"/>
            <a:ext cx="6597448" cy="1721253"/>
            <a:chOff x="140370" y="1474039"/>
            <a:chExt cx="6464708" cy="1721253"/>
          </a:xfrm>
        </p:grpSpPr>
        <p:sp>
          <p:nvSpPr>
            <p:cNvPr id="5" name="Rectangle 4">
              <a:extLst>
                <a:ext uri="{FF2B5EF4-FFF2-40B4-BE49-F238E27FC236}">
                  <a16:creationId xmlns:a16="http://schemas.microsoft.com/office/drawing/2014/main" id="{581BD872-1547-A285-2DEE-3D6CC64C34D7}"/>
                </a:ext>
              </a:extLst>
            </p:cNvPr>
            <p:cNvSpPr/>
            <p:nvPr/>
          </p:nvSpPr>
          <p:spPr>
            <a:xfrm>
              <a:off x="194132" y="2089539"/>
              <a:ext cx="6181280" cy="553998"/>
            </a:xfrm>
            <a:prstGeom prst="rect">
              <a:avLst/>
            </a:prstGeom>
          </p:spPr>
          <p:txBody>
            <a:bodyPr wrap="square">
              <a:spAutoFit/>
            </a:bodyPr>
            <a:lstStyle/>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Material Categorisation helps the formulator understand key risks to successful development and barriers to scale-up.</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We use 3-5 g of API to assess the key functional properties of your API:</a:t>
              </a:r>
            </a:p>
          </p:txBody>
        </p:sp>
        <p:sp>
          <p:nvSpPr>
            <p:cNvPr id="6" name="TextBox 5">
              <a:extLst>
                <a:ext uri="{FF2B5EF4-FFF2-40B4-BE49-F238E27FC236}">
                  <a16:creationId xmlns:a16="http://schemas.microsoft.com/office/drawing/2014/main" id="{6707AE00-A184-BB8B-A61B-957B03187926}"/>
                </a:ext>
              </a:extLst>
            </p:cNvPr>
            <p:cNvSpPr txBox="1"/>
            <p:nvPr/>
          </p:nvSpPr>
          <p:spPr>
            <a:xfrm>
              <a:off x="140370" y="1474039"/>
              <a:ext cx="6464708" cy="646331"/>
            </a:xfrm>
            <a:prstGeom prst="rect">
              <a:avLst/>
            </a:prstGeom>
            <a:noFill/>
          </p:spPr>
          <p:txBody>
            <a:bodyPr wrap="square" rtlCol="0">
              <a:spAutoFit/>
            </a:bodyPr>
            <a:lstStyle/>
            <a:p>
              <a:r>
                <a:rPr lang="en-GB" sz="1200" dirty="0">
                  <a:solidFill>
                    <a:srgbClr val="0070C0"/>
                  </a:solidFill>
                  <a:latin typeface="Aptos SemiBold" panose="020B0604020202020204" pitchFamily="34" charset="0"/>
                  <a:cs typeface="Arial" panose="020B0604020202020204" pitchFamily="34" charset="0"/>
                </a:rPr>
                <a:t>Need to understand the functional properties of your Active Pharmaceutical Ingredient (API)? </a:t>
              </a:r>
            </a:p>
            <a:p>
              <a:r>
                <a:rPr lang="en-GB" sz="1200" dirty="0">
                  <a:solidFill>
                    <a:srgbClr val="0070C0"/>
                  </a:solidFill>
                  <a:latin typeface="Aptos SemiBold" panose="020B0604020202020204" pitchFamily="34" charset="0"/>
                  <a:cs typeface="Arial" panose="020B0604020202020204" pitchFamily="34" charset="0"/>
                </a:rPr>
                <a:t>Want to know how to apply this information to help you formulate better?</a:t>
              </a:r>
            </a:p>
            <a:p>
              <a:r>
                <a:rPr lang="en-GB" sz="1200" dirty="0">
                  <a:solidFill>
                    <a:srgbClr val="0070C0"/>
                  </a:solidFill>
                  <a:latin typeface="Aptos SemiBold" panose="020B0604020202020204" pitchFamily="34" charset="0"/>
                  <a:cs typeface="Arial" panose="020B0604020202020204" pitchFamily="34" charset="0"/>
                </a:rPr>
                <a:t>Look no further, Merlin Powder Characterisation can help!</a:t>
              </a:r>
            </a:p>
          </p:txBody>
        </p:sp>
        <p:grpSp>
          <p:nvGrpSpPr>
            <p:cNvPr id="7" name="Group 6">
              <a:extLst>
                <a:ext uri="{FF2B5EF4-FFF2-40B4-BE49-F238E27FC236}">
                  <a16:creationId xmlns:a16="http://schemas.microsoft.com/office/drawing/2014/main" id="{8A857E93-2358-5DF4-4B34-14B9EB4F73EF}"/>
                </a:ext>
              </a:extLst>
            </p:cNvPr>
            <p:cNvGrpSpPr/>
            <p:nvPr/>
          </p:nvGrpSpPr>
          <p:grpSpPr>
            <a:xfrm>
              <a:off x="2661879" y="2589503"/>
              <a:ext cx="1358972" cy="605789"/>
              <a:chOff x="8121954" y="2709494"/>
              <a:chExt cx="1358972" cy="605789"/>
            </a:xfrm>
          </p:grpSpPr>
          <p:pic>
            <p:nvPicPr>
              <p:cNvPr id="8" name="Picture 2">
                <a:extLst>
                  <a:ext uri="{FF2B5EF4-FFF2-40B4-BE49-F238E27FC236}">
                    <a16:creationId xmlns:a16="http://schemas.microsoft.com/office/drawing/2014/main" id="{8911FE66-8085-D978-FBFC-1ACB066EEF34}"/>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8041" t="25577" r="7886" b="17488"/>
              <a:stretch/>
            </p:blipFill>
            <p:spPr bwMode="auto">
              <a:xfrm>
                <a:off x="8121954" y="2709494"/>
                <a:ext cx="1358972" cy="605789"/>
              </a:xfrm>
              <a:prstGeom prst="rect">
                <a:avLst/>
              </a:prstGeom>
            </p:spPr>
          </p:pic>
          <p:sp>
            <p:nvSpPr>
              <p:cNvPr id="9" name="Rectangle 8">
                <a:extLst>
                  <a:ext uri="{FF2B5EF4-FFF2-40B4-BE49-F238E27FC236}">
                    <a16:creationId xmlns:a16="http://schemas.microsoft.com/office/drawing/2014/main" id="{2FBCC5ED-8091-2382-74CC-8CE305DDAD4F}"/>
                  </a:ext>
                </a:extLst>
              </p:cNvPr>
              <p:cNvSpPr/>
              <p:nvPr/>
            </p:nvSpPr>
            <p:spPr>
              <a:xfrm>
                <a:off x="8388394" y="2856562"/>
                <a:ext cx="870723" cy="400110"/>
              </a:xfrm>
              <a:prstGeom prst="rect">
                <a:avLst/>
              </a:prstGeom>
              <a:ln>
                <a:noFill/>
              </a:ln>
            </p:spPr>
            <p:txBody>
              <a:bodyPr wrap="square">
                <a:spAutoFit/>
              </a:bodyPr>
              <a:lstStyle/>
              <a:p>
                <a:r>
                  <a:rPr lang="en-GB" sz="2000" b="1" dirty="0">
                    <a:solidFill>
                      <a:schemeClr val="tx2">
                        <a:lumMod val="75000"/>
                      </a:schemeClr>
                    </a:solidFill>
                    <a:latin typeface="Aptos SemiBold" panose="020B0004020202020204" pitchFamily="34" charset="0"/>
                  </a:rPr>
                  <a:t>3 – 5 g</a:t>
                </a:r>
              </a:p>
            </p:txBody>
          </p:sp>
        </p:grpSp>
      </p:grpSp>
      <p:grpSp>
        <p:nvGrpSpPr>
          <p:cNvPr id="11" name="Group 10">
            <a:extLst>
              <a:ext uri="{FF2B5EF4-FFF2-40B4-BE49-F238E27FC236}">
                <a16:creationId xmlns:a16="http://schemas.microsoft.com/office/drawing/2014/main" id="{C176FCA5-67C4-3AEF-2AF2-867D38CE4B0D}"/>
              </a:ext>
            </a:extLst>
          </p:cNvPr>
          <p:cNvGrpSpPr/>
          <p:nvPr/>
        </p:nvGrpSpPr>
        <p:grpSpPr>
          <a:xfrm>
            <a:off x="162279" y="3401050"/>
            <a:ext cx="6650987" cy="1143020"/>
            <a:chOff x="139487" y="2839343"/>
            <a:chExt cx="6650987" cy="1143020"/>
          </a:xfrm>
        </p:grpSpPr>
        <p:sp>
          <p:nvSpPr>
            <p:cNvPr id="12" name="TextBox 11">
              <a:extLst>
                <a:ext uri="{FF2B5EF4-FFF2-40B4-BE49-F238E27FC236}">
                  <a16:creationId xmlns:a16="http://schemas.microsoft.com/office/drawing/2014/main" id="{9AC9DB1A-D39B-A07F-290D-7260B28D91D9}"/>
                </a:ext>
              </a:extLst>
            </p:cNvPr>
            <p:cNvSpPr txBox="1"/>
            <p:nvPr/>
          </p:nvSpPr>
          <p:spPr>
            <a:xfrm>
              <a:off x="193026" y="3120589"/>
              <a:ext cx="6597448" cy="861774"/>
            </a:xfrm>
            <a:prstGeom prst="rect">
              <a:avLst/>
            </a:prstGeom>
            <a:noFill/>
          </p:spPr>
          <p:txBody>
            <a:bodyPr wrap="square" rtlCol="0">
              <a:spAutoFit/>
            </a:bodyPr>
            <a:lstStyle/>
            <a:p>
              <a:r>
                <a:rPr lang="en-GB" sz="1000" dirty="0">
                  <a:latin typeface="Aptos SemiBold" panose="020B0004020202020204" pitchFamily="34" charset="0"/>
                  <a:cs typeface="Arial" panose="020B0604020202020204" pitchFamily="34" charset="0"/>
                </a:rPr>
                <a:t>Compressibility Tests:</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Heckel Analysis at slow compression speed and production punch speeds to calculate yield pressures.</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Strain Rate Sensitivity (%) measures the change in yield pressure between slow compression speed and production punch speed. </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True density of API measured using Helium </a:t>
              </a:r>
              <a:r>
                <a:rPr lang="en-GB" sz="1000" dirty="0" err="1">
                  <a:latin typeface="Aptos SemiBold" panose="020B0004020202020204" pitchFamily="34" charset="0"/>
                  <a:cs typeface="Arial" panose="020B0604020202020204" pitchFamily="34" charset="0"/>
                </a:rPr>
                <a:t>Pycnometry</a:t>
              </a:r>
              <a:r>
                <a:rPr lang="en-GB" sz="1000" dirty="0">
                  <a:latin typeface="Aptos SemiBold" panose="020B00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492985ED-BA60-8422-04F5-07B7B26E3DCD}"/>
                </a:ext>
              </a:extLst>
            </p:cNvPr>
            <p:cNvSpPr txBox="1"/>
            <p:nvPr/>
          </p:nvSpPr>
          <p:spPr>
            <a:xfrm>
              <a:off x="139487" y="2839343"/>
              <a:ext cx="1700517" cy="292388"/>
            </a:xfrm>
            <a:prstGeom prst="rect">
              <a:avLst/>
            </a:prstGeom>
            <a:noFill/>
          </p:spPr>
          <p:txBody>
            <a:bodyPr wrap="square" rtlCol="0">
              <a:spAutoFit/>
            </a:bodyPr>
            <a:lstStyle/>
            <a:p>
              <a:r>
                <a:rPr lang="en-GB" sz="1300" dirty="0">
                  <a:solidFill>
                    <a:srgbClr val="0070C0"/>
                  </a:solidFill>
                  <a:latin typeface="Aptos SemiBold" panose="020B0004020202020204" pitchFamily="34" charset="0"/>
                  <a:cs typeface="Arial" panose="020B0604020202020204" pitchFamily="34" charset="0"/>
                </a:rPr>
                <a:t>How do we do it?</a:t>
              </a:r>
              <a:endParaRPr lang="en-GB" sz="1300" dirty="0">
                <a:solidFill>
                  <a:srgbClr val="0070C0"/>
                </a:solidFill>
                <a:latin typeface="Aptos SemiBold" panose="020B0004020202020204" pitchFamily="34" charset="0"/>
              </a:endParaRPr>
            </a:p>
          </p:txBody>
        </p:sp>
      </p:grpSp>
      <p:grpSp>
        <p:nvGrpSpPr>
          <p:cNvPr id="14" name="Group 13">
            <a:extLst>
              <a:ext uri="{FF2B5EF4-FFF2-40B4-BE49-F238E27FC236}">
                <a16:creationId xmlns:a16="http://schemas.microsoft.com/office/drawing/2014/main" id="{5551AF38-0450-A222-450D-7AA5B489C33C}"/>
              </a:ext>
            </a:extLst>
          </p:cNvPr>
          <p:cNvGrpSpPr/>
          <p:nvPr/>
        </p:nvGrpSpPr>
        <p:grpSpPr>
          <a:xfrm>
            <a:off x="205891" y="6765716"/>
            <a:ext cx="6381622" cy="1298777"/>
            <a:chOff x="118819" y="7167618"/>
            <a:chExt cx="6381622" cy="1298777"/>
          </a:xfrm>
        </p:grpSpPr>
        <p:sp>
          <p:nvSpPr>
            <p:cNvPr id="15" name="Rectangle 14">
              <a:extLst>
                <a:ext uri="{FF2B5EF4-FFF2-40B4-BE49-F238E27FC236}">
                  <a16:creationId xmlns:a16="http://schemas.microsoft.com/office/drawing/2014/main" id="{A9590C50-650A-A743-ABAB-73538A9E36CD}"/>
                </a:ext>
              </a:extLst>
            </p:cNvPr>
            <p:cNvSpPr/>
            <p:nvPr/>
          </p:nvSpPr>
          <p:spPr>
            <a:xfrm>
              <a:off x="118819" y="7167618"/>
              <a:ext cx="3550731" cy="292388"/>
            </a:xfrm>
            <a:prstGeom prst="rect">
              <a:avLst/>
            </a:prstGeom>
          </p:spPr>
          <p:txBody>
            <a:bodyPr wrap="square">
              <a:spAutoFit/>
            </a:bodyPr>
            <a:lstStyle/>
            <a:p>
              <a:r>
                <a:rPr lang="en-GB" sz="1300" dirty="0">
                  <a:solidFill>
                    <a:srgbClr val="0070C0"/>
                  </a:solidFill>
                  <a:latin typeface="Aptos SemiBold" panose="020B0004020202020204" pitchFamily="34" charset="0"/>
                  <a:cs typeface="Arial" panose="020B0604020202020204" pitchFamily="34" charset="0"/>
                </a:rPr>
                <a:t>So how does this help you as a formulator?</a:t>
              </a:r>
              <a:endParaRPr lang="en-GB" sz="1300" dirty="0">
                <a:solidFill>
                  <a:srgbClr val="0070C0"/>
                </a:solidFill>
                <a:latin typeface="Aptos SemiBold" panose="020B0004020202020204" pitchFamily="34" charset="0"/>
              </a:endParaRPr>
            </a:p>
          </p:txBody>
        </p:sp>
        <p:sp>
          <p:nvSpPr>
            <p:cNvPr id="16" name="TextBox 15">
              <a:extLst>
                <a:ext uri="{FF2B5EF4-FFF2-40B4-BE49-F238E27FC236}">
                  <a16:creationId xmlns:a16="http://schemas.microsoft.com/office/drawing/2014/main" id="{CC473A85-B476-5153-5BA7-B5CC3DFD46B6}"/>
                </a:ext>
              </a:extLst>
            </p:cNvPr>
            <p:cNvSpPr txBox="1"/>
            <p:nvPr/>
          </p:nvSpPr>
          <p:spPr>
            <a:xfrm>
              <a:off x="130073" y="7450732"/>
              <a:ext cx="6370368" cy="1015663"/>
            </a:xfrm>
            <a:prstGeom prst="rect">
              <a:avLst/>
            </a:prstGeom>
            <a:noFill/>
          </p:spPr>
          <p:txBody>
            <a:bodyPr wrap="square" rtlCol="0">
              <a:spAutoFit/>
            </a:bodyPr>
            <a:lstStyle/>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Once you know how the material behaves, you can assess the different methods of tablet formulation e.g. direct compression, roller compaction, wet granulation and rule out any incompatible methods up front. </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You can formulate with excipients to compliment the API properties i.e. balance properties and limit problem characteristics</a:t>
              </a:r>
            </a:p>
            <a:p>
              <a:pPr marL="171450" indent="-171450">
                <a:buFont typeface="Wingdings" panose="05000000000000000000" pitchFamily="2" charset="2"/>
                <a:buChar char="§"/>
              </a:pPr>
              <a:r>
                <a:rPr lang="en-GB" sz="1000" dirty="0">
                  <a:latin typeface="Aptos SemiBold" panose="020B0004020202020204" pitchFamily="34" charset="0"/>
                  <a:cs typeface="Arial" panose="020B0604020202020204" pitchFamily="34" charset="0"/>
                </a:rPr>
                <a:t>Flag early if the material is susceptible to speed sensitivity. This will need to be reduced if successful scale-up is to be achieved during the development process.</a:t>
              </a:r>
            </a:p>
          </p:txBody>
        </p:sp>
      </p:grpSp>
      <p:sp>
        <p:nvSpPr>
          <p:cNvPr id="17" name="Rectangle 16">
            <a:extLst>
              <a:ext uri="{FF2B5EF4-FFF2-40B4-BE49-F238E27FC236}">
                <a16:creationId xmlns:a16="http://schemas.microsoft.com/office/drawing/2014/main" id="{7719D9D7-9328-56E5-F935-1B16A803908A}"/>
              </a:ext>
            </a:extLst>
          </p:cNvPr>
          <p:cNvSpPr/>
          <p:nvPr/>
        </p:nvSpPr>
        <p:spPr>
          <a:xfrm>
            <a:off x="202177" y="8434268"/>
            <a:ext cx="3682828" cy="477054"/>
          </a:xfrm>
          <a:prstGeom prst="rect">
            <a:avLst/>
          </a:prstGeom>
        </p:spPr>
        <p:txBody>
          <a:bodyPr wrap="square">
            <a:spAutoFit/>
          </a:bodyPr>
          <a:lstStyle/>
          <a:p>
            <a:r>
              <a:rPr lang="en-GB" sz="1300" dirty="0">
                <a:solidFill>
                  <a:srgbClr val="0070C0"/>
                </a:solidFill>
                <a:latin typeface="Aptos SemiBold" panose="020B0004020202020204" pitchFamily="34" charset="0"/>
                <a:cs typeface="Arial" panose="020B0604020202020204" pitchFamily="34" charset="0"/>
              </a:rPr>
              <a:t>References</a:t>
            </a:r>
          </a:p>
          <a:p>
            <a:pPr lvl="0"/>
            <a:r>
              <a:rPr lang="en-GB" sz="600" i="1" kern="0" dirty="0">
                <a:solidFill>
                  <a:srgbClr val="000000"/>
                </a:solidFill>
                <a:latin typeface="Aptos SemiBold" panose="020B0004020202020204" pitchFamily="34" charset="0"/>
                <a:cs typeface="Arial" panose="020B0604020202020204" pitchFamily="34" charset="0"/>
              </a:rPr>
              <a:t>R.W. Heckel, 1961,  Transactions of the metallurgical society of AIME, 221, Oct, pp1001-1008</a:t>
            </a:r>
          </a:p>
          <a:p>
            <a:r>
              <a:rPr lang="en-GB" sz="600" i="1" dirty="0">
                <a:latin typeface="Aptos SemiBold" panose="020B0004020202020204" pitchFamily="34" charset="0"/>
                <a:cs typeface="Arial" panose="020B0604020202020204" pitchFamily="34" charset="0"/>
              </a:rPr>
              <a:t>R. Roberts &amp; R. Roe, Chemical Engineering Science V42, 4 903-911 (1987)</a:t>
            </a:r>
          </a:p>
        </p:txBody>
      </p:sp>
      <p:pic>
        <p:nvPicPr>
          <p:cNvPr id="27" name="Picture 557085737" descr="A picture containing kitchenware&#10;&#10;Description automatically generated">
            <a:extLst>
              <a:ext uri="{FF2B5EF4-FFF2-40B4-BE49-F238E27FC236}">
                <a16:creationId xmlns:a16="http://schemas.microsoft.com/office/drawing/2014/main" id="{FF1AB245-391B-0C37-6EB7-AA6C149452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971" r="63766" b="24186"/>
          <a:stretch/>
        </p:blipFill>
        <p:spPr bwMode="auto">
          <a:xfrm>
            <a:off x="3589209" y="191084"/>
            <a:ext cx="3055677" cy="1153221"/>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3">
            <a:extLst>
              <a:ext uri="{FF2B5EF4-FFF2-40B4-BE49-F238E27FC236}">
                <a16:creationId xmlns:a16="http://schemas.microsoft.com/office/drawing/2014/main" id="{5A849081-03E7-A23C-31E8-2331BCF5A67E}"/>
              </a:ext>
            </a:extLst>
          </p:cNvPr>
          <p:cNvSpPr>
            <a:spLocks noChangeArrowheads="1"/>
          </p:cNvSpPr>
          <p:nvPr/>
        </p:nvSpPr>
        <p:spPr bwMode="auto">
          <a:xfrm>
            <a:off x="3734894" y="8056558"/>
            <a:ext cx="2867337"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1pPr>
            <a:lvl2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2pPr>
            <a:lvl3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3pPr>
            <a:lvl4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4pPr>
            <a:lvl5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5pPr>
            <a:lvl6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6pPr>
            <a:lvl7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7pPr>
            <a:lvl8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8pPr>
            <a:lvl9pPr eaLnBrk="0" fontAlgn="base" hangingPunct="0">
              <a:spcBef>
                <a:spcPct val="0"/>
              </a:spcBef>
              <a:spcAft>
                <a:spcPct val="0"/>
              </a:spcAft>
              <a:tabLst>
                <a:tab pos="1077913" algn="r"/>
                <a:tab pos="2865438" algn="ctr"/>
                <a:tab pos="4230688" algn="r"/>
                <a:tab pos="5730875" algn="r"/>
              </a:tabLst>
              <a:defRPr>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srgbClr val="0070C0"/>
                </a:solidFill>
                <a:effectLst/>
                <a:uLnTx/>
                <a:uFillTx/>
                <a:latin typeface="Aptos SemiBold" panose="020B0004020202020204" pitchFamily="34" charset="0"/>
                <a:cs typeface="Arial" panose="020B0604020202020204" pitchFamily="34" charset="0"/>
              </a:rPr>
              <a:t>Contact Us</a:t>
            </a:r>
          </a:p>
          <a:p>
            <a:pPr algn="r"/>
            <a:r>
              <a:rPr kumimoji="0" lang="en-GB" altLang="en-US" sz="800" b="0" i="0" u="none" strike="noStrike" cap="none" normalizeH="0" baseline="0" dirty="0">
                <a:ln>
                  <a:noFill/>
                </a:ln>
                <a:solidFill>
                  <a:schemeClr val="tx1"/>
                </a:solidFill>
                <a:effectLst/>
                <a:latin typeface="Aptos SemiBold" panose="020B0004020202020204" pitchFamily="34" charset="0"/>
                <a:ea typeface="Calibri" panose="020F0502020204030204" pitchFamily="34" charset="0"/>
                <a:cs typeface="Calibri" panose="020F0502020204030204" pitchFamily="34" charset="0"/>
              </a:rPr>
              <a:t>Unit D1, The Wallows Industrial Estate, Fens Pool Avenue, </a:t>
            </a:r>
          </a:p>
          <a:p>
            <a:pPr marL="0" marR="0" lvl="0" indent="0" algn="r" defTabSz="914400" rtl="0" eaLnBrk="0" fontAlgn="base" latinLnBrk="0" hangingPunct="0">
              <a:lnSpc>
                <a:spcPct val="100000"/>
              </a:lnSpc>
              <a:spcBef>
                <a:spcPct val="0"/>
              </a:spcBef>
              <a:spcAft>
                <a:spcPct val="0"/>
              </a:spcAft>
              <a:buClrTx/>
              <a:buSzTx/>
              <a:buFontTx/>
              <a:buNone/>
              <a:tabLst>
                <a:tab pos="1077913" algn="r"/>
                <a:tab pos="2865438" algn="ctr"/>
                <a:tab pos="4230688" algn="r"/>
                <a:tab pos="5730875" algn="r"/>
              </a:tabLst>
            </a:pPr>
            <a:r>
              <a:rPr kumimoji="0" lang="en-GB" altLang="en-US" sz="800" b="0" i="0" u="none" strike="noStrike" cap="none" normalizeH="0" baseline="0" dirty="0">
                <a:ln>
                  <a:noFill/>
                </a:ln>
                <a:solidFill>
                  <a:schemeClr val="tx1"/>
                </a:solidFill>
                <a:effectLst/>
                <a:latin typeface="Aptos SemiBold" panose="020B0004020202020204" pitchFamily="34" charset="0"/>
                <a:ea typeface="Calibri" panose="020F0502020204030204" pitchFamily="34" charset="0"/>
                <a:cs typeface="Calibri" panose="020F0502020204030204" pitchFamily="34" charset="0"/>
              </a:rPr>
              <a:t>Brierley Hill,  West Midlands, DY5 1QA</a:t>
            </a:r>
            <a:endParaRPr kumimoji="0" lang="en-GB" altLang="en-US" sz="800" b="0" i="0" u="none" strike="noStrike" cap="none" normalizeH="0" baseline="0" dirty="0">
              <a:ln>
                <a:noFill/>
              </a:ln>
              <a:solidFill>
                <a:schemeClr val="tx1"/>
              </a:solidFill>
              <a:effectLst/>
              <a:latin typeface="Aptos SemiBold" panose="020B00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tab pos="1077913" algn="r"/>
                <a:tab pos="2865438" algn="ctr"/>
                <a:tab pos="4230688" algn="r"/>
                <a:tab pos="5730875" algn="r"/>
              </a:tabLst>
            </a:pPr>
            <a:r>
              <a:rPr kumimoji="0" lang="en-GB" altLang="en-US" sz="800" b="0" i="0" u="none" strike="noStrike" cap="none" normalizeH="0" baseline="0" dirty="0">
                <a:ln>
                  <a:noFill/>
                </a:ln>
                <a:solidFill>
                  <a:schemeClr val="tx1"/>
                </a:solidFill>
                <a:effectLst/>
                <a:latin typeface="Aptos SemiBold" panose="020B0004020202020204" pitchFamily="34" charset="0"/>
                <a:ea typeface="Calibri" panose="020F0502020204030204" pitchFamily="34" charset="0"/>
                <a:cs typeface="Calibri" panose="020F0502020204030204" pitchFamily="34" charset="0"/>
              </a:rPr>
              <a:t>+44 (0) 1384 900265</a:t>
            </a:r>
            <a:endParaRPr kumimoji="0" lang="en-GB" altLang="en-US" sz="800" b="0" i="0" u="none" strike="noStrike" cap="none" normalizeH="0" baseline="0" dirty="0">
              <a:ln>
                <a:noFill/>
              </a:ln>
              <a:solidFill>
                <a:schemeClr val="tx1"/>
              </a:solidFill>
              <a:effectLst/>
              <a:latin typeface="Aptos SemiBold" panose="020B00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tab pos="1077913" algn="r"/>
                <a:tab pos="2865438" algn="ctr"/>
                <a:tab pos="4230688" algn="r"/>
                <a:tab pos="5730875" algn="r"/>
              </a:tabLst>
            </a:pPr>
            <a:r>
              <a:rPr kumimoji="0" lang="en-GB" altLang="en-US" sz="800" b="1" i="0" u="none" strike="noStrike" cap="none" normalizeH="0" baseline="0" dirty="0">
                <a:ln>
                  <a:noFill/>
                </a:ln>
                <a:solidFill>
                  <a:srgbClr val="004976"/>
                </a:solidFill>
                <a:effectLst/>
                <a:latin typeface="Aptos SemiBold" panose="020B0004020202020204" pitchFamily="34" charset="0"/>
                <a:ea typeface="Calibri" panose="020F0502020204030204" pitchFamily="34" charset="0"/>
                <a:cs typeface="Times New Roman" panose="02020603050405020304" pitchFamily="18" charset="0"/>
                <a:hlinkClick r:id="rId4"/>
              </a:rPr>
              <a:t>info@merlin-pc.com</a:t>
            </a:r>
            <a:endParaRPr kumimoji="0" lang="en-GB" altLang="en-US" sz="800" b="0" i="0" u="none" strike="noStrike" cap="none" normalizeH="0" baseline="0" dirty="0">
              <a:ln>
                <a:noFill/>
              </a:ln>
              <a:solidFill>
                <a:schemeClr val="tx1"/>
              </a:solidFill>
              <a:effectLst/>
              <a:latin typeface="Aptos SemiBold" panose="020B00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tab pos="1077913" algn="r"/>
                <a:tab pos="2865438" algn="ctr"/>
                <a:tab pos="4230688" algn="r"/>
                <a:tab pos="5730875" algn="r"/>
              </a:tabLst>
            </a:pPr>
            <a:r>
              <a:rPr kumimoji="0" lang="en-GB" altLang="en-US" sz="800" b="1" i="0" u="none" strike="noStrike" cap="none" normalizeH="0" baseline="0" dirty="0">
                <a:ln>
                  <a:noFill/>
                </a:ln>
                <a:solidFill>
                  <a:srgbClr val="004976"/>
                </a:solidFill>
                <a:effectLst/>
                <a:latin typeface="Aptos SemiBold" panose="020B0004020202020204" pitchFamily="34" charset="0"/>
                <a:ea typeface="Calibri" panose="020F0502020204030204" pitchFamily="34" charset="0"/>
                <a:cs typeface="Calibri" panose="020F0502020204030204" pitchFamily="34" charset="0"/>
              </a:rPr>
              <a:t>	</a:t>
            </a:r>
            <a:r>
              <a:rPr kumimoji="0" lang="en-GB" altLang="en-US" sz="800" b="1" i="0" u="none" strike="noStrike" cap="none" normalizeH="0" baseline="0" dirty="0">
                <a:ln>
                  <a:noFill/>
                </a:ln>
                <a:solidFill>
                  <a:srgbClr val="004976"/>
                </a:solidFill>
                <a:effectLst/>
                <a:latin typeface="Aptos SemiBold" panose="020B0004020202020204" pitchFamily="34" charset="0"/>
                <a:ea typeface="Calibri" panose="020F0502020204030204" pitchFamily="34" charset="0"/>
                <a:cs typeface="Times New Roman" panose="02020603050405020304" pitchFamily="18" charset="0"/>
                <a:hlinkClick r:id="rId5"/>
              </a:rPr>
              <a:t>www.merlin-pc.com</a:t>
            </a:r>
            <a:endParaRPr kumimoji="0" lang="en-GB" altLang="en-US" sz="800" b="1" i="0" u="none" strike="noStrike" cap="none" normalizeH="0" baseline="0" dirty="0">
              <a:ln>
                <a:noFill/>
              </a:ln>
              <a:solidFill>
                <a:srgbClr val="004976"/>
              </a:solidFill>
              <a:effectLst/>
              <a:latin typeface="Aptos SemiBold" panose="020B0004020202020204" pitchFamily="34" charset="0"/>
              <a:ea typeface="Calibri" panose="020F0502020204030204" pitchFamily="34" charset="0"/>
              <a:cs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1077913" algn="r"/>
                <a:tab pos="2865438" algn="ctr"/>
                <a:tab pos="4230688" algn="r"/>
                <a:tab pos="5730875" algn="r"/>
              </a:tabLst>
            </a:pPr>
            <a:endParaRPr kumimoji="0" lang="en-GB" altLang="en-US" sz="400" b="0" i="0" u="none" strike="noStrike" cap="none" normalizeH="0" baseline="0" dirty="0">
              <a:ln>
                <a:noFill/>
              </a:ln>
              <a:solidFill>
                <a:schemeClr val="tx1"/>
              </a:solidFill>
              <a:effectLst/>
            </a:endParaRPr>
          </a:p>
        </p:txBody>
      </p:sp>
      <p:grpSp>
        <p:nvGrpSpPr>
          <p:cNvPr id="29" name="Group 28">
            <a:extLst>
              <a:ext uri="{FF2B5EF4-FFF2-40B4-BE49-F238E27FC236}">
                <a16:creationId xmlns:a16="http://schemas.microsoft.com/office/drawing/2014/main" id="{9C8D75F2-2CEA-9E3C-29E8-2D04D505E8EB}"/>
              </a:ext>
            </a:extLst>
          </p:cNvPr>
          <p:cNvGrpSpPr/>
          <p:nvPr/>
        </p:nvGrpSpPr>
        <p:grpSpPr>
          <a:xfrm>
            <a:off x="2454408" y="2925711"/>
            <a:ext cx="2013190" cy="279119"/>
            <a:chOff x="2495930" y="2978595"/>
            <a:chExt cx="2013190" cy="279119"/>
          </a:xfrm>
        </p:grpSpPr>
        <p:grpSp>
          <p:nvGrpSpPr>
            <p:cNvPr id="30" name="Group 29">
              <a:extLst>
                <a:ext uri="{FF2B5EF4-FFF2-40B4-BE49-F238E27FC236}">
                  <a16:creationId xmlns:a16="http://schemas.microsoft.com/office/drawing/2014/main" id="{4DFE64D3-1B53-3C5A-5F3A-971D053F8E47}"/>
                </a:ext>
              </a:extLst>
            </p:cNvPr>
            <p:cNvGrpSpPr/>
            <p:nvPr/>
          </p:nvGrpSpPr>
          <p:grpSpPr>
            <a:xfrm>
              <a:off x="3443833" y="2978595"/>
              <a:ext cx="1065287" cy="279119"/>
              <a:chOff x="3443833" y="2978595"/>
              <a:chExt cx="1065287" cy="279119"/>
            </a:xfrm>
          </p:grpSpPr>
          <p:cxnSp>
            <p:nvCxnSpPr>
              <p:cNvPr id="32" name="Straight Arrow Connector 31">
                <a:extLst>
                  <a:ext uri="{FF2B5EF4-FFF2-40B4-BE49-F238E27FC236}">
                    <a16:creationId xmlns:a16="http://schemas.microsoft.com/office/drawing/2014/main" id="{7DB709A9-3FFA-A6B2-8EF4-DC691F2F0979}"/>
                  </a:ext>
                </a:extLst>
              </p:cNvPr>
              <p:cNvCxnSpPr>
                <a:cxnSpLocks/>
              </p:cNvCxnSpPr>
              <p:nvPr/>
            </p:nvCxnSpPr>
            <p:spPr>
              <a:xfrm>
                <a:off x="3443833" y="3059832"/>
                <a:ext cx="0" cy="197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0A46E1E7-E404-CD52-7FB4-5E3EED90F271}"/>
                  </a:ext>
                </a:extLst>
              </p:cNvPr>
              <p:cNvCxnSpPr>
                <a:cxnSpLocks/>
              </p:cNvCxnSpPr>
              <p:nvPr/>
            </p:nvCxnSpPr>
            <p:spPr>
              <a:xfrm>
                <a:off x="4124049" y="2978595"/>
                <a:ext cx="385071" cy="174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1" name="Straight Arrow Connector 30">
              <a:extLst>
                <a:ext uri="{FF2B5EF4-FFF2-40B4-BE49-F238E27FC236}">
                  <a16:creationId xmlns:a16="http://schemas.microsoft.com/office/drawing/2014/main" id="{A8A3AF79-F4FF-93EC-73FC-6AF4E71F9716}"/>
                </a:ext>
              </a:extLst>
            </p:cNvPr>
            <p:cNvCxnSpPr>
              <a:cxnSpLocks/>
            </p:cNvCxnSpPr>
            <p:nvPr/>
          </p:nvCxnSpPr>
          <p:spPr>
            <a:xfrm flipH="1">
              <a:off x="2495930" y="2987950"/>
              <a:ext cx="385071" cy="174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A361131A-1FEB-7325-06AC-83430F696542}"/>
              </a:ext>
            </a:extLst>
          </p:cNvPr>
          <p:cNvGrpSpPr/>
          <p:nvPr/>
        </p:nvGrpSpPr>
        <p:grpSpPr>
          <a:xfrm>
            <a:off x="129004" y="4724096"/>
            <a:ext cx="6523105" cy="2181492"/>
            <a:chOff x="129004" y="4585827"/>
            <a:chExt cx="6523105" cy="2181492"/>
          </a:xfrm>
        </p:grpSpPr>
        <p:grpSp>
          <p:nvGrpSpPr>
            <p:cNvPr id="18" name="Group 17">
              <a:extLst>
                <a:ext uri="{FF2B5EF4-FFF2-40B4-BE49-F238E27FC236}">
                  <a16:creationId xmlns:a16="http://schemas.microsoft.com/office/drawing/2014/main" id="{E5511DD3-2E43-B786-0BD6-F25B382A7388}"/>
                </a:ext>
              </a:extLst>
            </p:cNvPr>
            <p:cNvGrpSpPr/>
            <p:nvPr/>
          </p:nvGrpSpPr>
          <p:grpSpPr>
            <a:xfrm>
              <a:off x="129004" y="4585827"/>
              <a:ext cx="6523105" cy="2181492"/>
              <a:chOff x="185602" y="5033963"/>
              <a:chExt cx="6523105" cy="2181492"/>
            </a:xfrm>
          </p:grpSpPr>
          <p:pic>
            <p:nvPicPr>
              <p:cNvPr id="19" name="Picture 5">
                <a:extLst>
                  <a:ext uri="{FF2B5EF4-FFF2-40B4-BE49-F238E27FC236}">
                    <a16:creationId xmlns:a16="http://schemas.microsoft.com/office/drawing/2014/main" id="{71D28D7A-4D08-95B2-D111-E804BE56374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5602" y="5033963"/>
                <a:ext cx="1970206" cy="123674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962B79C3-AA32-8BDD-F3BB-921CB1139DF1}"/>
                  </a:ext>
                </a:extLst>
              </p:cNvPr>
              <p:cNvGrpSpPr/>
              <p:nvPr/>
            </p:nvGrpSpPr>
            <p:grpSpPr>
              <a:xfrm>
                <a:off x="316532" y="5033963"/>
                <a:ext cx="6392175" cy="2181492"/>
                <a:chOff x="316532" y="4786126"/>
                <a:chExt cx="6392175" cy="2181492"/>
              </a:xfrm>
            </p:grpSpPr>
            <p:pic>
              <p:nvPicPr>
                <p:cNvPr id="21" name="Picture 3">
                  <a:extLst>
                    <a:ext uri="{FF2B5EF4-FFF2-40B4-BE49-F238E27FC236}">
                      <a16:creationId xmlns:a16="http://schemas.microsoft.com/office/drawing/2014/main" id="{8AF8027B-B247-B00F-6951-13D892D0940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215" t="1340" r="1417" b="1100"/>
                <a:stretch/>
              </p:blipFill>
              <p:spPr bwMode="auto">
                <a:xfrm>
                  <a:off x="4652208" y="4786126"/>
                  <a:ext cx="1970206" cy="12099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a:extLst>
                    <a:ext uri="{FF2B5EF4-FFF2-40B4-BE49-F238E27FC236}">
                      <a16:creationId xmlns:a16="http://schemas.microsoft.com/office/drawing/2014/main" id="{97DE55D0-526E-708C-6656-9C0B283C100C}"/>
                    </a:ext>
                  </a:extLst>
                </p:cNvPr>
                <p:cNvSpPr txBox="1"/>
                <p:nvPr/>
              </p:nvSpPr>
              <p:spPr>
                <a:xfrm>
                  <a:off x="2425697" y="6061132"/>
                  <a:ext cx="1833807" cy="507831"/>
                </a:xfrm>
                <a:prstGeom prst="rect">
                  <a:avLst/>
                </a:prstGeom>
                <a:noFill/>
              </p:spPr>
              <p:txBody>
                <a:bodyPr wrap="square" rtlCol="0">
                  <a:spAutoFit/>
                </a:bodyPr>
                <a:lstStyle/>
                <a:p>
                  <a:r>
                    <a:rPr lang="en-GB" sz="900" dirty="0">
                      <a:latin typeface="Aptos SemiBold" panose="020B0004020202020204" pitchFamily="34" charset="0"/>
                      <a:cs typeface="Arial" panose="020B0604020202020204" pitchFamily="34" charset="0"/>
                    </a:rPr>
                    <a:t>Heckel Analysis – calculates the average yield pressure of the API or excipient.</a:t>
                  </a:r>
                </a:p>
              </p:txBody>
            </p:sp>
            <p:sp>
              <p:nvSpPr>
                <p:cNvPr id="23" name="TextBox 22">
                  <a:extLst>
                    <a:ext uri="{FF2B5EF4-FFF2-40B4-BE49-F238E27FC236}">
                      <a16:creationId xmlns:a16="http://schemas.microsoft.com/office/drawing/2014/main" id="{CB2EA728-8D91-3182-7094-EF71FB3D5E78}"/>
                    </a:ext>
                  </a:extLst>
                </p:cNvPr>
                <p:cNvSpPr txBox="1"/>
                <p:nvPr/>
              </p:nvSpPr>
              <p:spPr>
                <a:xfrm>
                  <a:off x="316532" y="6061131"/>
                  <a:ext cx="2028904" cy="507831"/>
                </a:xfrm>
                <a:prstGeom prst="rect">
                  <a:avLst/>
                </a:prstGeom>
                <a:noFill/>
              </p:spPr>
              <p:txBody>
                <a:bodyPr wrap="square" rtlCol="0">
                  <a:spAutoFit/>
                </a:bodyPr>
                <a:lstStyle/>
                <a:p>
                  <a:r>
                    <a:rPr lang="en-GB" sz="900" dirty="0">
                      <a:latin typeface="Aptos SemiBold" panose="020B0004020202020204" pitchFamily="34" charset="0"/>
                      <a:cs typeface="Arial" panose="020B0604020202020204" pitchFamily="34" charset="0"/>
                    </a:rPr>
                    <a:t>Particle Deformation – the test compresses the API or excipient until it yields.</a:t>
                  </a:r>
                </a:p>
              </p:txBody>
            </p:sp>
            <p:sp>
              <p:nvSpPr>
                <p:cNvPr id="24" name="TextBox 23">
                  <a:extLst>
                    <a:ext uri="{FF2B5EF4-FFF2-40B4-BE49-F238E27FC236}">
                      <a16:creationId xmlns:a16="http://schemas.microsoft.com/office/drawing/2014/main" id="{C3BD553D-C853-AD61-9EF3-911B6E0308DF}"/>
                    </a:ext>
                  </a:extLst>
                </p:cNvPr>
                <p:cNvSpPr txBox="1"/>
                <p:nvPr/>
              </p:nvSpPr>
              <p:spPr>
                <a:xfrm>
                  <a:off x="4625761" y="6044288"/>
                  <a:ext cx="2082946" cy="923330"/>
                </a:xfrm>
                <a:prstGeom prst="rect">
                  <a:avLst/>
                </a:prstGeom>
                <a:noFill/>
              </p:spPr>
              <p:txBody>
                <a:bodyPr wrap="square" rtlCol="0">
                  <a:spAutoFit/>
                </a:bodyPr>
                <a:lstStyle/>
                <a:p>
                  <a:pPr algn="just"/>
                  <a:r>
                    <a:rPr lang="en-GB" sz="900" dirty="0">
                      <a:latin typeface="Aptos SemiBold" panose="020B0004020202020204" pitchFamily="34" charset="0"/>
                      <a:cs typeface="Arial" panose="020B0604020202020204" pitchFamily="34" charset="0"/>
                    </a:rPr>
                    <a:t>Strain Rate Sensitivity (SRS) – gives an indication of the risk of scale-up on the material characteristics of the API. Categorise the API according to yield pressure and SRS to compare properties with other materials. </a:t>
                  </a:r>
                </a:p>
              </p:txBody>
            </p:sp>
            <p:pic>
              <p:nvPicPr>
                <p:cNvPr id="25" name="Picture 24">
                  <a:extLst>
                    <a:ext uri="{FF2B5EF4-FFF2-40B4-BE49-F238E27FC236}">
                      <a16:creationId xmlns:a16="http://schemas.microsoft.com/office/drawing/2014/main" id="{17D1A498-B23D-2D9C-A073-6450A959D8B6}"/>
                    </a:ext>
                  </a:extLst>
                </p:cNvPr>
                <p:cNvPicPr>
                  <a:picLocks noChangeAspect="1"/>
                </p:cNvPicPr>
                <p:nvPr/>
              </p:nvPicPr>
              <p:blipFill rotWithShape="1">
                <a:blip r:embed="rId8"/>
                <a:srcRect l="1485" t="1608" r="1275" b="3457"/>
                <a:stretch/>
              </p:blipFill>
              <p:spPr>
                <a:xfrm>
                  <a:off x="2239446" y="4786821"/>
                  <a:ext cx="2206310" cy="1177417"/>
                </a:xfrm>
                <a:prstGeom prst="rect">
                  <a:avLst/>
                </a:prstGeom>
                <a:ln>
                  <a:noFill/>
                </a:ln>
              </p:spPr>
            </p:pic>
          </p:grpSp>
        </p:grpSp>
        <p:sp>
          <p:nvSpPr>
            <p:cNvPr id="34" name="Right Arrow 15">
              <a:extLst>
                <a:ext uri="{FF2B5EF4-FFF2-40B4-BE49-F238E27FC236}">
                  <a16:creationId xmlns:a16="http://schemas.microsoft.com/office/drawing/2014/main" id="{D4C8029E-0153-20E2-E7E0-CD6A54B42FAA}"/>
                </a:ext>
              </a:extLst>
            </p:cNvPr>
            <p:cNvSpPr/>
            <p:nvPr/>
          </p:nvSpPr>
          <p:spPr>
            <a:xfrm>
              <a:off x="1603585" y="4960530"/>
              <a:ext cx="233707" cy="19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ectangle 1">
            <a:extLst>
              <a:ext uri="{FF2B5EF4-FFF2-40B4-BE49-F238E27FC236}">
                <a16:creationId xmlns:a16="http://schemas.microsoft.com/office/drawing/2014/main" id="{00189778-D55D-2F3A-5639-449504644C9D}"/>
              </a:ext>
            </a:extLst>
          </p:cNvPr>
          <p:cNvSpPr/>
          <p:nvPr/>
        </p:nvSpPr>
        <p:spPr>
          <a:xfrm>
            <a:off x="202177" y="3220416"/>
            <a:ext cx="6308200" cy="261610"/>
          </a:xfrm>
          <a:prstGeom prst="rect">
            <a:avLst/>
          </a:prstGeom>
        </p:spPr>
        <p:txBody>
          <a:bodyPr wrap="square">
            <a:spAutoFit/>
          </a:bodyPr>
          <a:lstStyle/>
          <a:p>
            <a:pPr algn="ctr"/>
            <a:r>
              <a:rPr lang="en-GB" sz="1100" b="1" dirty="0">
                <a:latin typeface="Aptos SemiBold" panose="020B0004020202020204" pitchFamily="34" charset="0"/>
                <a:cs typeface="Arial" panose="020B0604020202020204" pitchFamily="34" charset="0"/>
              </a:rPr>
              <a:t>•Compressibility     •</a:t>
            </a:r>
            <a:r>
              <a:rPr lang="en-GB" sz="1100" b="1" dirty="0" err="1">
                <a:latin typeface="Aptos SemiBold" panose="020B0004020202020204" pitchFamily="34" charset="0"/>
                <a:cs typeface="Arial" panose="020B0604020202020204" pitchFamily="34" charset="0"/>
              </a:rPr>
              <a:t>Compactability</a:t>
            </a:r>
            <a:r>
              <a:rPr lang="en-GB" sz="1100" b="1" dirty="0">
                <a:latin typeface="Aptos SemiBold" panose="020B0004020202020204" pitchFamily="34" charset="0"/>
                <a:cs typeface="Arial" panose="020B0604020202020204" pitchFamily="34" charset="0"/>
              </a:rPr>
              <a:t>       •True Density.</a:t>
            </a:r>
            <a:r>
              <a:rPr lang="en-GB" sz="1000" dirty="0">
                <a:latin typeface="Aptos SemiBold" panose="020B0004020202020204" pitchFamily="34" charset="0"/>
                <a:cs typeface="Arial" panose="020B0604020202020204" pitchFamily="34" charset="0"/>
              </a:rPr>
              <a:t> </a:t>
            </a:r>
            <a:endParaRPr lang="en-GB" sz="1000" b="1" dirty="0">
              <a:latin typeface="Aptos SemiBold" panose="020B0004020202020204" pitchFamily="34" charset="0"/>
              <a:cs typeface="Arial" panose="020B0604020202020204" pitchFamily="34" charset="0"/>
            </a:endParaRPr>
          </a:p>
        </p:txBody>
      </p:sp>
    </p:spTree>
    <p:extLst>
      <p:ext uri="{BB962C8B-B14F-4D97-AF65-F5344CB8AC3E}">
        <p14:creationId xmlns:p14="http://schemas.microsoft.com/office/powerpoint/2010/main" val="4224728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5100</TotalTime>
  <Words>384</Words>
  <Application>Microsoft Office PowerPoint</Application>
  <PresentationFormat>On-screen Show (4:3)</PresentationFormat>
  <Paragraphs>30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 Black</vt:lpstr>
      <vt:lpstr>Aptos SemiBold</vt:lpstr>
      <vt:lpstr>Arial</vt:lpstr>
      <vt:lpstr>Calibri</vt:lpstr>
      <vt:lpstr>Wingdings</vt:lpstr>
      <vt:lpstr>Office Theme</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dc:creator>
  <cp:lastModifiedBy>Kian Sian</cp:lastModifiedBy>
  <cp:revision>659</cp:revision>
  <cp:lastPrinted>2014-08-27T15:41:43Z</cp:lastPrinted>
  <dcterms:created xsi:type="dcterms:W3CDTF">2012-08-17T08:26:41Z</dcterms:created>
  <dcterms:modified xsi:type="dcterms:W3CDTF">2023-10-10T15:51:20Z</dcterms:modified>
</cp:coreProperties>
</file>