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B255"/>
    <a:srgbClr val="9BBB59"/>
    <a:srgbClr val="C0504D"/>
    <a:srgbClr val="BE8351"/>
    <a:srgbClr val="2E2E2E"/>
    <a:srgbClr val="00CC00"/>
    <a:srgbClr val="FF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075" autoAdjust="0"/>
  </p:normalViewPr>
  <p:slideViewPr>
    <p:cSldViewPr>
      <p:cViewPr>
        <p:scale>
          <a:sx n="75" d="100"/>
          <a:sy n="75" d="100"/>
        </p:scale>
        <p:origin x="3132" y="26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4D854-150F-452B-B837-17208A73C0D9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70113" y="1243013"/>
            <a:ext cx="2517775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CE96B-9A21-4BBD-B417-C11DAEADDE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582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851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544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77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88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71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17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39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584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906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522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370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369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mailto:info@merlin-pc.com" TargetMode="Externa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://www.merlin-pc.com/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bg1"/>
            </a:gs>
            <a:gs pos="0">
              <a:schemeClr val="bg1"/>
            </a:gs>
            <a:gs pos="100000">
              <a:srgbClr val="D5E1E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8F2B2A-7C2E-2817-05DC-AFD9F77F8EA4}"/>
              </a:ext>
            </a:extLst>
          </p:cNvPr>
          <p:cNvSpPr txBox="1"/>
          <p:nvPr/>
        </p:nvSpPr>
        <p:spPr>
          <a:xfrm>
            <a:off x="204022" y="191084"/>
            <a:ext cx="30556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>
                <a:solidFill>
                  <a:srgbClr val="004B73"/>
                </a:solidFill>
                <a:latin typeface="Aptos Black" panose="020B0004020202020204" pitchFamily="34" charset="0"/>
                <a:cs typeface="Aharoni" panose="020B0604020202020204" pitchFamily="2" charset="-79"/>
              </a:rPr>
              <a:t>POWDER FLOW</a:t>
            </a:r>
          </a:p>
          <a:p>
            <a:r>
              <a:rPr lang="en-GB" sz="2000" b="1" u="sng" dirty="0">
                <a:solidFill>
                  <a:srgbClr val="004B73"/>
                </a:solidFill>
                <a:latin typeface="Aptos Black" panose="020B0004020202020204" pitchFamily="34" charset="0"/>
                <a:cs typeface="Aharoni" panose="020B0604020202020204" pitchFamily="2" charset="-79"/>
              </a:rPr>
              <a:t>PHYSICAL PROPERTIES</a:t>
            </a:r>
          </a:p>
        </p:txBody>
      </p:sp>
      <p:pic>
        <p:nvPicPr>
          <p:cNvPr id="27" name="Picture 557085737" descr="A picture containing kitchenware&#10;&#10;Description automatically generated">
            <a:extLst>
              <a:ext uri="{FF2B5EF4-FFF2-40B4-BE49-F238E27FC236}">
                <a16:creationId xmlns:a16="http://schemas.microsoft.com/office/drawing/2014/main" id="{FF1AB245-391B-0C37-6EB7-AA6C149452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71" r="63766" b="24186"/>
          <a:stretch/>
        </p:blipFill>
        <p:spPr bwMode="auto">
          <a:xfrm>
            <a:off x="3589209" y="191084"/>
            <a:ext cx="3055677" cy="115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3">
            <a:extLst>
              <a:ext uri="{FF2B5EF4-FFF2-40B4-BE49-F238E27FC236}">
                <a16:creationId xmlns:a16="http://schemas.microsoft.com/office/drawing/2014/main" id="{5A849081-03E7-A23C-31E8-2331BCF5A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4894" y="8056558"/>
            <a:ext cx="2867337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 SemiBold" panose="020B0004020202020204" pitchFamily="34" charset="0"/>
                <a:cs typeface="Arial" panose="020B0604020202020204" pitchFamily="34" charset="0"/>
              </a:rPr>
              <a:t>Contact Us</a:t>
            </a:r>
          </a:p>
          <a:p>
            <a:pPr algn="r"/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Unit D1, The Wallows Industrial Estate, Fens Pool Avenue,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Brierley Hill,  West Midlands, DY5 1QA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+44 (0) 1384 900265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info@merlin-pc.com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www.merlin-pc.com</a:t>
            </a:r>
            <a:endParaRPr kumimoji="0" lang="en-GB" altLang="en-US" sz="800" b="1" i="0" u="none" strike="noStrike" cap="none" normalizeH="0" baseline="0" dirty="0">
              <a:ln>
                <a:noFill/>
              </a:ln>
              <a:solidFill>
                <a:srgbClr val="004976"/>
              </a:solidFill>
              <a:effectLst/>
              <a:latin typeface="Aptos SemiBold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endParaRPr kumimoji="0" lang="en-GB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126CFAA2-6CDB-D810-93B7-25BB8CD4C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651" y="3002186"/>
            <a:ext cx="1728192" cy="128178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574B81C0-42AE-B39E-6042-F552E78D94CC}"/>
              </a:ext>
            </a:extLst>
          </p:cNvPr>
          <p:cNvGrpSpPr/>
          <p:nvPr/>
        </p:nvGrpSpPr>
        <p:grpSpPr>
          <a:xfrm>
            <a:off x="210987" y="1570299"/>
            <a:ext cx="6547402" cy="1561541"/>
            <a:chOff x="210987" y="1301641"/>
            <a:chExt cx="6547402" cy="156154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331AD6B-CF73-1D04-827B-BA0EDF73E016}"/>
                </a:ext>
              </a:extLst>
            </p:cNvPr>
            <p:cNvSpPr txBox="1"/>
            <p:nvPr/>
          </p:nvSpPr>
          <p:spPr>
            <a:xfrm>
              <a:off x="210987" y="1301641"/>
              <a:ext cx="654740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00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Do you need help to understand the flow properties of your..</a:t>
              </a:r>
            </a:p>
            <a:p>
              <a:pPr marL="285750" indent="-107950">
                <a:buFont typeface="Arial" panose="020B0604020202020204" pitchFamily="34" charset="0"/>
                <a:buChar char="•"/>
              </a:pPr>
              <a:r>
                <a:rPr lang="en-GB" sz="1300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Active Pharmaceutical Ingredient (API)? Excipient? Formulation? </a:t>
              </a:r>
            </a:p>
            <a:p>
              <a:r>
                <a:rPr lang="en-GB" sz="1300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Want to know how to apply this information to help you formulate better? 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7ED00FF-3251-5F76-7EF7-6527B83E230D}"/>
                </a:ext>
              </a:extLst>
            </p:cNvPr>
            <p:cNvSpPr/>
            <p:nvPr/>
          </p:nvSpPr>
          <p:spPr>
            <a:xfrm>
              <a:off x="216075" y="2001408"/>
              <a:ext cx="6516364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We can measure the flow properties of your API or powder blend by:</a:t>
              </a:r>
            </a:p>
            <a:p>
              <a:pPr marL="171450" indent="-171450">
                <a:buFont typeface="Wingdings" panose="05000000000000000000" pitchFamily="2" charset="2"/>
                <a:buChar char="§"/>
              </a:pPr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Using  small amounts of granules to assess the flow characteristics of your material.</a:t>
              </a:r>
            </a:p>
            <a:p>
              <a:pPr marL="171450" indent="-171450">
                <a:buFont typeface="Wingdings" panose="05000000000000000000" pitchFamily="2" charset="2"/>
                <a:buChar char="§"/>
              </a:pPr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Assessing how the flow of your powder could change during scale up as size of containers and hoppers change.</a:t>
              </a:r>
            </a:p>
            <a:p>
              <a:pPr marL="171450" indent="-171450">
                <a:buFont typeface="Wingdings" panose="05000000000000000000" pitchFamily="2" charset="2"/>
                <a:buChar char="§"/>
              </a:pPr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We can also measure bulk and tapped density for </a:t>
              </a:r>
              <a:r>
                <a:rPr lang="en-GB" sz="1000" dirty="0" err="1">
                  <a:latin typeface="Aptos SemiBold" panose="020B0004020202020204" pitchFamily="34" charset="0"/>
                  <a:cs typeface="Arial" panose="020B0604020202020204" pitchFamily="34" charset="0"/>
                </a:rPr>
                <a:t>Carr’s</a:t>
              </a:r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 Index.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3D31110-FB3E-DF2A-8A87-8721A86B06DC}"/>
              </a:ext>
            </a:extLst>
          </p:cNvPr>
          <p:cNvGrpSpPr/>
          <p:nvPr/>
        </p:nvGrpSpPr>
        <p:grpSpPr>
          <a:xfrm>
            <a:off x="204022" y="3294785"/>
            <a:ext cx="6449956" cy="773159"/>
            <a:chOff x="162440" y="3162543"/>
            <a:chExt cx="6449956" cy="77315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F6EBE5B-8106-81FF-DC58-0658916180B4}"/>
                </a:ext>
              </a:extLst>
            </p:cNvPr>
            <p:cNvSpPr/>
            <p:nvPr/>
          </p:nvSpPr>
          <p:spPr>
            <a:xfrm>
              <a:off x="162440" y="3162543"/>
              <a:ext cx="1691313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300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How do we do it?</a:t>
              </a:r>
              <a:endParaRPr lang="en-GB" sz="1300" dirty="0">
                <a:solidFill>
                  <a:srgbClr val="0070C0"/>
                </a:solidFill>
                <a:latin typeface="Aptos SemiBold" panose="020B00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85DBF3-E906-173A-526C-E69CD3D25166}"/>
                </a:ext>
              </a:extLst>
            </p:cNvPr>
            <p:cNvSpPr/>
            <p:nvPr/>
          </p:nvSpPr>
          <p:spPr>
            <a:xfrm>
              <a:off x="164798" y="3381704"/>
              <a:ext cx="6447598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We measure powder flow by using the Schulze RST XS ring shear tester:</a:t>
              </a:r>
            </a:p>
            <a:p>
              <a:pPr marL="171450" indent="-171450">
                <a:buFont typeface="Wingdings" panose="05000000000000000000" pitchFamily="2" charset="2"/>
                <a:buChar char="§"/>
              </a:pPr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It is a reliable and is a non-destructive test where the materials can be reused.</a:t>
              </a:r>
            </a:p>
            <a:p>
              <a:pPr marL="171450" indent="-171450">
                <a:buFont typeface="Wingdings" panose="05000000000000000000" pitchFamily="2" charset="2"/>
                <a:buChar char="§"/>
              </a:pPr>
              <a:r>
                <a:rPr lang="en-GB" sz="1000" dirty="0">
                  <a:latin typeface="Aptos SemiBold" panose="020B0004020202020204" pitchFamily="34" charset="0"/>
                  <a:cs typeface="Arial" panose="020B0604020202020204" pitchFamily="34" charset="0"/>
                </a:rPr>
                <a:t>as testing can be indicative of scale up issues and linked to tablet performance.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353CA93-D798-2C45-811D-E99208EA27D1}"/>
              </a:ext>
            </a:extLst>
          </p:cNvPr>
          <p:cNvGrpSpPr/>
          <p:nvPr/>
        </p:nvGrpSpPr>
        <p:grpSpPr>
          <a:xfrm>
            <a:off x="204022" y="4211960"/>
            <a:ext cx="6417780" cy="4119162"/>
            <a:chOff x="204022" y="4053238"/>
            <a:chExt cx="6417780" cy="4119162"/>
          </a:xfrm>
        </p:grpSpPr>
        <p:sp>
          <p:nvSpPr>
            <p:cNvPr id="17" name="Title 1">
              <a:extLst>
                <a:ext uri="{FF2B5EF4-FFF2-40B4-BE49-F238E27FC236}">
                  <a16:creationId xmlns:a16="http://schemas.microsoft.com/office/drawing/2014/main" id="{0997A9F1-C1B9-625C-D5B7-BA6EDEB8F31A}"/>
                </a:ext>
              </a:extLst>
            </p:cNvPr>
            <p:cNvSpPr txBox="1">
              <a:spLocks/>
            </p:cNvSpPr>
            <p:nvPr/>
          </p:nvSpPr>
          <p:spPr>
            <a:xfrm>
              <a:off x="204022" y="6112496"/>
              <a:ext cx="1296144" cy="3942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GB" sz="1300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Flow function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4E11AB4-BBA3-3DFC-FDE5-23174A77D941}"/>
                </a:ext>
              </a:extLst>
            </p:cNvPr>
            <p:cNvGrpSpPr/>
            <p:nvPr/>
          </p:nvGrpSpPr>
          <p:grpSpPr>
            <a:xfrm>
              <a:off x="204022" y="4053238"/>
              <a:ext cx="6417780" cy="4119162"/>
              <a:chOff x="204022" y="3748332"/>
              <a:chExt cx="6417780" cy="4119162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B7266CB-B6C4-06B1-E37A-6CB9DF715728}"/>
                  </a:ext>
                </a:extLst>
              </p:cNvPr>
              <p:cNvSpPr/>
              <p:nvPr/>
            </p:nvSpPr>
            <p:spPr>
              <a:xfrm>
                <a:off x="204022" y="3748332"/>
                <a:ext cx="2880320" cy="2923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300" dirty="0">
                    <a:solidFill>
                      <a:srgbClr val="0070C0"/>
                    </a:solidFill>
                    <a:latin typeface="Aptos SemiBold" panose="020B0004020202020204" pitchFamily="34" charset="0"/>
                    <a:cs typeface="Arial" panose="020B0604020202020204" pitchFamily="34" charset="0"/>
                  </a:rPr>
                  <a:t>Our laboratory –flow measurement</a:t>
                </a:r>
              </a:p>
            </p:txBody>
          </p:sp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779A9592-83B6-B871-A7C0-0B8873E6276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33883" y="3749435"/>
                <a:ext cx="1908218" cy="33213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GB" sz="1300" dirty="0">
                    <a:solidFill>
                      <a:srgbClr val="0070C0"/>
                    </a:solidFill>
                    <a:latin typeface="Aptos SemiBold" panose="020B0004020202020204" pitchFamily="34" charset="0"/>
                    <a:cs typeface="Arial" panose="020B0604020202020204" pitchFamily="34" charset="0"/>
                  </a:rPr>
                  <a:t>Determination of FFC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6329338-6301-D6CC-F37D-E04D6D42597C}"/>
                  </a:ext>
                </a:extLst>
              </p:cNvPr>
              <p:cNvSpPr txBox="1"/>
              <p:nvPr/>
            </p:nvSpPr>
            <p:spPr>
              <a:xfrm>
                <a:off x="3573016" y="6126250"/>
                <a:ext cx="2614375" cy="1461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u="sng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Minimum Sample size: </a:t>
                </a:r>
              </a:p>
              <a:p>
                <a:r>
                  <a:rPr lang="en-GB" sz="8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4 g Powders (9 cm</a:t>
                </a:r>
                <a:r>
                  <a:rPr lang="en-GB" sz="800" baseline="300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3 </a:t>
                </a:r>
                <a:r>
                  <a:rPr lang="en-GB" sz="8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cell), 10 g granules (30 cm</a:t>
                </a:r>
                <a:r>
                  <a:rPr lang="en-GB" sz="800" baseline="300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GB" sz="8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 cell)</a:t>
                </a:r>
              </a:p>
              <a:p>
                <a:endParaRPr lang="en-GB" sz="800" dirty="0">
                  <a:latin typeface="Aptos SemiBold" panose="020B0004020202020204" pitchFamily="34" charset="0"/>
                  <a:cs typeface="Arial" panose="020B0604020202020204" pitchFamily="34" charset="0"/>
                </a:endParaRPr>
              </a:p>
              <a:p>
                <a:endParaRPr lang="en-GB" sz="800" dirty="0">
                  <a:latin typeface="Aptos SemiBold" panose="020B0004020202020204" pitchFamily="34" charset="0"/>
                  <a:cs typeface="Arial" panose="020B0604020202020204" pitchFamily="34" charset="0"/>
                </a:endParaRPr>
              </a:p>
              <a:p>
                <a:endParaRPr lang="en-GB" sz="800" dirty="0">
                  <a:latin typeface="Aptos SemiBold" panose="020B0004020202020204" pitchFamily="34" charset="0"/>
                  <a:cs typeface="Arial" panose="020B0604020202020204" pitchFamily="34" charset="0"/>
                </a:endParaRPr>
              </a:p>
              <a:p>
                <a:endParaRPr lang="en-GB" sz="800" dirty="0">
                  <a:latin typeface="Aptos SemiBold" panose="020B0004020202020204" pitchFamily="34" charset="0"/>
                  <a:cs typeface="Arial" panose="020B0604020202020204" pitchFamily="34" charset="0"/>
                </a:endParaRPr>
              </a:p>
              <a:p>
                <a:endParaRPr lang="en-GB" sz="800" dirty="0">
                  <a:latin typeface="Aptos SemiBold" panose="020B00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8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The shear cell data is useful for understanding flow properties of materials at different stages of development.</a:t>
                </a:r>
              </a:p>
              <a:p>
                <a:endParaRPr lang="en-GB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26AD1C46-BF6D-6DE8-8F77-79D5B8643B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1763" y="6181367"/>
                <a:ext cx="3004577" cy="1686127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5A87369B-0E44-2D76-CE95-CC20B320A53A}"/>
                  </a:ext>
                </a:extLst>
              </p:cNvPr>
              <p:cNvGrpSpPr/>
              <p:nvPr/>
            </p:nvGrpSpPr>
            <p:grpSpPr>
              <a:xfrm>
                <a:off x="326711" y="4077596"/>
                <a:ext cx="6295091" cy="1784721"/>
                <a:chOff x="372492" y="4066025"/>
                <a:chExt cx="6295091" cy="1784721"/>
              </a:xfrm>
            </p:grpSpPr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3B3EFE01-3725-0C79-1757-55332101E032}"/>
                    </a:ext>
                  </a:extLst>
                </p:cNvPr>
                <p:cNvSpPr txBox="1"/>
                <p:nvPr/>
              </p:nvSpPr>
              <p:spPr>
                <a:xfrm>
                  <a:off x="2806720" y="4374952"/>
                  <a:ext cx="1015228" cy="12157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800" dirty="0">
                      <a:latin typeface="Aptos SemiBold" panose="020B0004020202020204" pitchFamily="34" charset="0"/>
                      <a:cs typeface="Arial" panose="020B0604020202020204" pitchFamily="34" charset="0"/>
                    </a:rPr>
                    <a:t>A choice of the loading forces can be applied to </a:t>
                  </a:r>
                </a:p>
                <a:p>
                  <a:r>
                    <a:rPr lang="en-GB" sz="800" dirty="0">
                      <a:latin typeface="Aptos SemiBold" panose="020B0004020202020204" pitchFamily="34" charset="0"/>
                      <a:cs typeface="Arial" panose="020B0604020202020204" pitchFamily="34" charset="0"/>
                    </a:rPr>
                    <a:t>mimic the powder in different sized containers </a:t>
                  </a:r>
                  <a:r>
                    <a:rPr lang="en-GB" sz="800" dirty="0" err="1">
                      <a:latin typeface="Aptos SemiBold" panose="020B0004020202020204" pitchFamily="34" charset="0"/>
                      <a:cs typeface="Arial" panose="020B0604020202020204" pitchFamily="34" charset="0"/>
                    </a:rPr>
                    <a:t>i.e</a:t>
                  </a:r>
                  <a:r>
                    <a:rPr lang="en-GB" sz="800" dirty="0">
                      <a:latin typeface="Aptos SemiBold" panose="020B0004020202020204" pitchFamily="34" charset="0"/>
                      <a:cs typeface="Arial" panose="020B0604020202020204" pitchFamily="34" charset="0"/>
                    </a:rPr>
                    <a:t> . </a:t>
                  </a:r>
                </a:p>
                <a:p>
                  <a:r>
                    <a:rPr lang="en-GB" sz="800" dirty="0">
                      <a:latin typeface="Aptos SemiBold" panose="020B0004020202020204" pitchFamily="34" charset="0"/>
                      <a:cs typeface="Arial" panose="020B0604020202020204" pitchFamily="34" charset="0"/>
                    </a:rPr>
                    <a:t>Large normal load for large hopper</a:t>
                  </a:r>
                </a:p>
                <a:p>
                  <a:endParaRPr lang="en-GB" sz="900" dirty="0">
                    <a:latin typeface="Aptos SemiBold" panose="020B00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44E9598C-8294-F13D-63C5-A349D91FDA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821948" y="4083028"/>
                  <a:ext cx="2845635" cy="1767718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26" name="Picture 25" descr="A picture containing indoor, person, woman, kitchen&#10;&#10;Description automatically generated">
                  <a:extLst>
                    <a:ext uri="{FF2B5EF4-FFF2-40B4-BE49-F238E27FC236}">
                      <a16:creationId xmlns:a16="http://schemas.microsoft.com/office/drawing/2014/main" id="{4BEB124D-B340-1AF2-3D80-44C0DA18EF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901" t="10368" r="25850" b="4888"/>
                <a:stretch/>
              </p:blipFill>
              <p:spPr>
                <a:xfrm>
                  <a:off x="372492" y="4066025"/>
                  <a:ext cx="2192964" cy="1681137"/>
                </a:xfrm>
                <a:prstGeom prst="rect">
                  <a:avLst/>
                </a:prstGeom>
              </p:spPr>
            </p:pic>
            <p:sp>
              <p:nvSpPr>
                <p:cNvPr id="24" name="Left Arrow 59">
                  <a:extLst>
                    <a:ext uri="{FF2B5EF4-FFF2-40B4-BE49-F238E27FC236}">
                      <a16:creationId xmlns:a16="http://schemas.microsoft.com/office/drawing/2014/main" id="{A8A97270-99E9-585E-A7F9-CEB34C9F1F11}"/>
                    </a:ext>
                  </a:extLst>
                </p:cNvPr>
                <p:cNvSpPr/>
                <p:nvPr/>
              </p:nvSpPr>
              <p:spPr>
                <a:xfrm>
                  <a:off x="2598007" y="4819295"/>
                  <a:ext cx="245832" cy="160863"/>
                </a:xfrm>
                <a:prstGeom prst="lef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Aptos SemiBold" panose="020B0004020202020204" pitchFamily="34" charset="0"/>
                  </a:endParaRPr>
                </a:p>
              </p:txBody>
            </p: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0A7F2A9C-B5F1-4D5A-7093-BE2365215182}"/>
                  </a:ext>
                </a:extLst>
              </p:cNvPr>
              <p:cNvGrpSpPr/>
              <p:nvPr/>
            </p:nvGrpSpPr>
            <p:grpSpPr>
              <a:xfrm>
                <a:off x="3648432" y="6512922"/>
                <a:ext cx="2845635" cy="446515"/>
                <a:chOff x="3360734" y="7656641"/>
                <a:chExt cx="3480066" cy="446515"/>
              </a:xfrm>
            </p:grpSpPr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BD44B3EC-1C27-28E4-6333-03CC3062F6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360734" y="7679143"/>
                  <a:ext cx="922177" cy="382396"/>
                </a:xfrm>
                <a:prstGeom prst="rect">
                  <a:avLst/>
                </a:prstGeom>
              </p:spPr>
            </p:pic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8CF000BE-9E57-AC80-626C-26AD93B777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141316" y="7681948"/>
                  <a:ext cx="1002127" cy="382396"/>
                </a:xfrm>
                <a:prstGeom prst="rect">
                  <a:avLst/>
                </a:prstGeom>
              </p:spPr>
            </p:pic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3F42E4C4-59A6-D28F-8470-E1985F0247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992247" y="7656641"/>
                  <a:ext cx="1041895" cy="446515"/>
                </a:xfrm>
                <a:prstGeom prst="rect">
                  <a:avLst/>
                </a:prstGeom>
              </p:spPr>
            </p:pic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F5E46962-63F5-9D5A-12C2-5C8F0E7375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866800" y="7656641"/>
                  <a:ext cx="974000" cy="446515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1802253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6666</TotalTime>
  <Words>266</Words>
  <Application>Microsoft Office PowerPoint</Application>
  <PresentationFormat>On-screen Show (4:3)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 Black</vt:lpstr>
      <vt:lpstr>Aptos SemiBold</vt:lpstr>
      <vt:lpstr>Arial</vt:lpstr>
      <vt:lpstr>Calibri</vt:lpstr>
      <vt:lpstr>Wingdings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</dc:creator>
  <cp:lastModifiedBy>Kian Sian</cp:lastModifiedBy>
  <cp:revision>671</cp:revision>
  <cp:lastPrinted>2014-08-27T12:13:56Z</cp:lastPrinted>
  <dcterms:created xsi:type="dcterms:W3CDTF">2012-08-17T08:26:41Z</dcterms:created>
  <dcterms:modified xsi:type="dcterms:W3CDTF">2023-10-18T19:28:14Z</dcterms:modified>
</cp:coreProperties>
</file>