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2" r:id="rId2"/>
  </p:sldIdLst>
  <p:sldSz cx="6858000" cy="9144000" type="screen4x3"/>
  <p:notesSz cx="6858000" cy="994568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  <a:srgbClr val="00CC00"/>
    <a:srgbClr val="FF99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075" autoAdjust="0"/>
  </p:normalViewPr>
  <p:slideViewPr>
    <p:cSldViewPr>
      <p:cViewPr varScale="1">
        <p:scale>
          <a:sx n="82" d="100"/>
          <a:sy n="82" d="100"/>
        </p:scale>
        <p:origin x="2304" y="84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14D854-150F-452B-B837-17208A73C0D9}" type="datetimeFigureOut">
              <a:rPr lang="en-GB" smtClean="0"/>
              <a:t>18/10/2023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70113" y="1243013"/>
            <a:ext cx="2517775" cy="33575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786313"/>
            <a:ext cx="5486400" cy="391636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7213"/>
            <a:ext cx="29718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9447213"/>
            <a:ext cx="29718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CCE96B-9A21-4BBD-B417-C11DAEADDEF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15822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0DA0F-789F-43BF-9080-88F7AB7367B5}" type="datetimeFigureOut">
              <a:rPr lang="en-GB" smtClean="0"/>
              <a:t>18/10/2023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D7EF-177C-46E2-94D1-BFD6B2D607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98516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0DA0F-789F-43BF-9080-88F7AB7367B5}" type="datetimeFigureOut">
              <a:rPr lang="en-GB" smtClean="0"/>
              <a:t>18/10/2023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D7EF-177C-46E2-94D1-BFD6B2D607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25440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0DA0F-789F-43BF-9080-88F7AB7367B5}" type="datetimeFigureOut">
              <a:rPr lang="en-GB" smtClean="0"/>
              <a:t>18/10/2023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D7EF-177C-46E2-94D1-BFD6B2D607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77794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0DA0F-789F-43BF-9080-88F7AB7367B5}" type="datetimeFigureOut">
              <a:rPr lang="en-GB" smtClean="0"/>
              <a:t>18/10/2023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D7EF-177C-46E2-94D1-BFD6B2D607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18856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0DA0F-789F-43BF-9080-88F7AB7367B5}" type="datetimeFigureOut">
              <a:rPr lang="en-GB" smtClean="0"/>
              <a:t>18/10/2023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D7EF-177C-46E2-94D1-BFD6B2D607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27109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0DA0F-789F-43BF-9080-88F7AB7367B5}" type="datetimeFigureOut">
              <a:rPr lang="en-GB" smtClean="0"/>
              <a:t>18/10/2023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D7EF-177C-46E2-94D1-BFD6B2D607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00178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0DA0F-789F-43BF-9080-88F7AB7367B5}" type="datetimeFigureOut">
              <a:rPr lang="en-GB" smtClean="0"/>
              <a:t>18/10/2023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D7EF-177C-46E2-94D1-BFD6B2D607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93901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0DA0F-789F-43BF-9080-88F7AB7367B5}" type="datetimeFigureOut">
              <a:rPr lang="en-GB" smtClean="0"/>
              <a:t>18/10/2023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D7EF-177C-46E2-94D1-BFD6B2D607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45841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0DA0F-789F-43BF-9080-88F7AB7367B5}" type="datetimeFigureOut">
              <a:rPr lang="en-GB" smtClean="0"/>
              <a:t>18/10/2023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D7EF-177C-46E2-94D1-BFD6B2D607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09062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0DA0F-789F-43BF-9080-88F7AB7367B5}" type="datetimeFigureOut">
              <a:rPr lang="en-GB" smtClean="0"/>
              <a:t>18/10/2023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D7EF-177C-46E2-94D1-BFD6B2D607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35222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0DA0F-789F-43BF-9080-88F7AB7367B5}" type="datetimeFigureOut">
              <a:rPr lang="en-GB" smtClean="0"/>
              <a:t>18/10/2023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D7EF-177C-46E2-94D1-BFD6B2D607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13702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90DA0F-789F-43BF-9080-88F7AB7367B5}" type="datetimeFigureOut">
              <a:rPr lang="en-GB" smtClean="0"/>
              <a:t>18/10/2023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5ED7EF-177C-46E2-94D1-BFD6B2D607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83699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jpeg"/><Relationship Id="rId5" Type="http://schemas.openxmlformats.org/officeDocument/2006/relationships/hyperlink" Target="http://www.merlin-pc.com/" TargetMode="External"/><Relationship Id="rId4" Type="http://schemas.openxmlformats.org/officeDocument/2006/relationships/hyperlink" Target="mailto:info@merlin-pc.com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chemeClr val="bg1"/>
            </a:gs>
            <a:gs pos="0">
              <a:schemeClr val="bg1"/>
            </a:gs>
            <a:gs pos="100000">
              <a:srgbClr val="D5E1E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EBFDE081-5827-0CDF-AA3C-FA374BFB42ED}"/>
              </a:ext>
            </a:extLst>
          </p:cNvPr>
          <p:cNvSpPr/>
          <p:nvPr/>
        </p:nvSpPr>
        <p:spPr>
          <a:xfrm>
            <a:off x="264900" y="3070718"/>
            <a:ext cx="6337332" cy="2364257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1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 SemiBold" panose="020B0004020202020204" pitchFamily="34" charset="0"/>
                <a:ea typeface="+mn-ea"/>
                <a:cs typeface="Arial" panose="020B0604020202020204" pitchFamily="34" charset="0"/>
              </a:rPr>
              <a:t>In a typical scenario…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400" b="0" i="0" u="sng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 SemiBold" panose="020B00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 SemiBold" panose="020B0004020202020204" pitchFamily="34" charset="0"/>
                <a:ea typeface="+mn-ea"/>
                <a:cs typeface="Arial" panose="020B0604020202020204" pitchFamily="34" charset="0"/>
              </a:rPr>
              <a:t>A Client compression process should take 3 hours to complete.  However, repeat intervention is </a:t>
            </a:r>
            <a:r>
              <a:rPr kumimoji="0" lang="en-GB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 SemiBold" panose="020B0004020202020204" pitchFamily="34" charset="0"/>
                <a:ea typeface="+mn-ea"/>
                <a:cs typeface="Arial" panose="020B0604020202020204" pitchFamily="34" charset="0"/>
              </a:rPr>
              <a:t>required (x4</a:t>
            </a:r>
            <a:r>
              <a:rPr kumimoji="0" lang="en-GB" sz="14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 SemiBold" panose="020B0004020202020204" pitchFamily="34" charset="0"/>
                <a:ea typeface="+mn-ea"/>
                <a:cs typeface="Arial" panose="020B0604020202020204" pitchFamily="34" charset="0"/>
              </a:rPr>
              <a:t>), 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 SemiBold" panose="020B0004020202020204" pitchFamily="34" charset="0"/>
                <a:ea typeface="+mn-ea"/>
                <a:cs typeface="Arial" panose="020B0604020202020204" pitchFamily="34" charset="0"/>
              </a:rPr>
              <a:t>to </a:t>
            </a: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 SemiBold" panose="020B0004020202020204" pitchFamily="34" charset="0"/>
                <a:ea typeface="+mn-ea"/>
                <a:cs typeface="Arial" panose="020B0604020202020204" pitchFamily="34" charset="0"/>
              </a:rPr>
              <a:t>clean 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 SemiBold" panose="020B0004020202020204" pitchFamily="34" charset="0"/>
                <a:ea typeface="+mn-ea"/>
                <a:cs typeface="Arial" panose="020B0604020202020204" pitchFamily="34" charset="0"/>
              </a:rPr>
              <a:t>punches costing an additional 30 mins each time.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400" b="1" i="0" u="none" strike="noStrike" kern="1200" cap="none" spc="0" normalizeH="0" baseline="0" noProof="0" dirty="0">
              <a:ln>
                <a:noFill/>
              </a:ln>
              <a:solidFill>
                <a:srgbClr val="00CC00"/>
              </a:solidFill>
              <a:effectLst/>
              <a:uLnTx/>
              <a:uFillTx/>
              <a:latin typeface="Aptos SemiBold" panose="020B00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 SemiBold" panose="020B0004020202020204" pitchFamily="34" charset="0"/>
                <a:ea typeface="+mn-ea"/>
                <a:cs typeface="Arial" panose="020B0604020202020204" pitchFamily="34" charset="0"/>
              </a:rPr>
              <a:t>This means the Operator </a:t>
            </a: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 SemiBold" panose="020B0004020202020204" pitchFamily="34" charset="0"/>
                <a:ea typeface="+mn-ea"/>
                <a:cs typeface="Arial" panose="020B0604020202020204" pitchFamily="34" charset="0"/>
              </a:rPr>
              <a:t>cannot 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 SemiBold" panose="020B0004020202020204" pitchFamily="34" charset="0"/>
                <a:ea typeface="+mn-ea"/>
                <a:cs typeface="Arial" panose="020B0604020202020204" pitchFamily="34" charset="0"/>
              </a:rPr>
              <a:t>leave press </a:t>
            </a: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 SemiBold" panose="020B0004020202020204" pitchFamily="34" charset="0"/>
                <a:ea typeface="+mn-ea"/>
                <a:cs typeface="Arial" panose="020B0604020202020204" pitchFamily="34" charset="0"/>
              </a:rPr>
              <a:t>unmanned 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 SemiBold" panose="020B0004020202020204" pitchFamily="34" charset="0"/>
                <a:ea typeface="+mn-ea"/>
                <a:cs typeface="Arial" panose="020B0604020202020204" pitchFamily="34" charset="0"/>
              </a:rPr>
              <a:t>as any picking occurring in tablets mean that they are defective and cannot be sold.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 SemiBold" panose="020B00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ptos SemiBold" panose="020B0004020202020204" pitchFamily="34" charset="0"/>
                <a:ea typeface="+mn-ea"/>
                <a:cs typeface="Arial" panose="020B0604020202020204" pitchFamily="34" charset="0"/>
              </a:rPr>
              <a:t>Cost/Impact: 2 hours of cleaning and lost yield per batch</a:t>
            </a:r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F7706096-DF12-F595-0516-419DEFC88AE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41" t="25577" r="7886" b="17488"/>
          <a:stretch/>
        </p:blipFill>
        <p:spPr bwMode="auto">
          <a:xfrm>
            <a:off x="4497831" y="1858663"/>
            <a:ext cx="2147055" cy="937836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2E8F2B2A-7C2E-2817-05DC-AFD9F77F8EA4}"/>
              </a:ext>
            </a:extLst>
          </p:cNvPr>
          <p:cNvSpPr txBox="1"/>
          <p:nvPr/>
        </p:nvSpPr>
        <p:spPr>
          <a:xfrm>
            <a:off x="264901" y="323528"/>
            <a:ext cx="29530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u="sng" dirty="0">
                <a:solidFill>
                  <a:srgbClr val="024873"/>
                </a:solidFill>
                <a:latin typeface="Aptos Black" panose="020B0004020202020204" pitchFamily="34" charset="0"/>
              </a:rPr>
              <a:t>MACHINE </a:t>
            </a:r>
          </a:p>
          <a:p>
            <a:r>
              <a:rPr lang="en-GB" sz="2400" u="sng" dirty="0">
                <a:solidFill>
                  <a:srgbClr val="024873"/>
                </a:solidFill>
                <a:latin typeface="Aptos Black" panose="020B0004020202020204" pitchFamily="34" charset="0"/>
              </a:rPr>
              <a:t>EFFICIENCY</a:t>
            </a:r>
            <a:endParaRPr lang="en-GB" sz="2400" u="sng" dirty="0">
              <a:solidFill>
                <a:srgbClr val="024873"/>
              </a:solidFill>
              <a:latin typeface="Aptos Black" panose="020B0004020202020204" pitchFamily="34" charset="0"/>
              <a:cs typeface="Arial" panose="020B0604020202020204" pitchFamily="34" charset="0"/>
            </a:endParaRPr>
          </a:p>
          <a:p>
            <a:endParaRPr lang="en-GB" sz="2400" b="1" u="sng" dirty="0">
              <a:solidFill>
                <a:srgbClr val="004B73"/>
              </a:solidFill>
              <a:latin typeface="Aptos Black" panose="020B0004020202020204" pitchFamily="34" charset="0"/>
              <a:cs typeface="Aharoni" panose="020B0604020202020204" pitchFamily="2" charset="-79"/>
            </a:endParaRPr>
          </a:p>
        </p:txBody>
      </p:sp>
      <p:pic>
        <p:nvPicPr>
          <p:cNvPr id="27" name="Picture 557085737" descr="A picture containing kitchenware&#10;&#10;Description automatically generated">
            <a:extLst>
              <a:ext uri="{FF2B5EF4-FFF2-40B4-BE49-F238E27FC236}">
                <a16:creationId xmlns:a16="http://schemas.microsoft.com/office/drawing/2014/main" id="{FF1AB245-391B-0C37-6EB7-AA6C1494528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971" r="63766" b="24186"/>
          <a:stretch/>
        </p:blipFill>
        <p:spPr bwMode="auto">
          <a:xfrm>
            <a:off x="3589209" y="191084"/>
            <a:ext cx="3055677" cy="11532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Rectangle 3">
            <a:extLst>
              <a:ext uri="{FF2B5EF4-FFF2-40B4-BE49-F238E27FC236}">
                <a16:creationId xmlns:a16="http://schemas.microsoft.com/office/drawing/2014/main" id="{5A849081-03E7-A23C-31E8-2331BCF5A6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34894" y="8056558"/>
            <a:ext cx="2867337" cy="9694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1077913" algn="r"/>
                <a:tab pos="2865438" algn="ctr"/>
                <a:tab pos="4230688" algn="r"/>
                <a:tab pos="57308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1077913" algn="r"/>
                <a:tab pos="2865438" algn="ctr"/>
                <a:tab pos="4230688" algn="r"/>
                <a:tab pos="57308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1077913" algn="r"/>
                <a:tab pos="2865438" algn="ctr"/>
                <a:tab pos="4230688" algn="r"/>
                <a:tab pos="57308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1077913" algn="r"/>
                <a:tab pos="2865438" algn="ctr"/>
                <a:tab pos="4230688" algn="r"/>
                <a:tab pos="57308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1077913" algn="r"/>
                <a:tab pos="2865438" algn="ctr"/>
                <a:tab pos="4230688" algn="r"/>
                <a:tab pos="57308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1077913" algn="r"/>
                <a:tab pos="2865438" algn="ctr"/>
                <a:tab pos="4230688" algn="r"/>
                <a:tab pos="57308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1077913" algn="r"/>
                <a:tab pos="2865438" algn="ctr"/>
                <a:tab pos="4230688" algn="r"/>
                <a:tab pos="57308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1077913" algn="r"/>
                <a:tab pos="2865438" algn="ctr"/>
                <a:tab pos="4230688" algn="r"/>
                <a:tab pos="57308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1077913" algn="r"/>
                <a:tab pos="2865438" algn="ctr"/>
                <a:tab pos="4230688" algn="r"/>
                <a:tab pos="57308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3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ptos SemiBold" panose="020B0004020202020204" pitchFamily="34" charset="0"/>
                <a:cs typeface="Arial" panose="020B0604020202020204" pitchFamily="34" charset="0"/>
              </a:rPr>
              <a:t>Contact Us</a:t>
            </a:r>
          </a:p>
          <a:p>
            <a:pPr algn="r"/>
            <a:r>
              <a:rPr kumimoji="0" lang="en-GB" altLang="en-US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ptos SemiBold" panose="020B00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Unit D1, The Wallows Industrial Estate, Fens Pool Avenue, 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77913" algn="r"/>
                <a:tab pos="2865438" algn="ctr"/>
                <a:tab pos="4230688" algn="r"/>
                <a:tab pos="5730875" algn="r"/>
              </a:tabLst>
            </a:pPr>
            <a:r>
              <a:rPr kumimoji="0" lang="en-GB" altLang="en-US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ptos SemiBold" panose="020B00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Brierley Hill,  West Midlands, DY5 1QA</a:t>
            </a:r>
            <a:endParaRPr kumimoji="0" lang="en-GB" altLang="en-US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ptos SemiBold" panose="020B0004020202020204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77913" algn="r"/>
                <a:tab pos="2865438" algn="ctr"/>
                <a:tab pos="4230688" algn="r"/>
                <a:tab pos="5730875" algn="r"/>
              </a:tabLst>
            </a:pPr>
            <a:r>
              <a:rPr kumimoji="0" lang="en-GB" altLang="en-US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ptos SemiBold" panose="020B00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+44 (0) 1384 900265</a:t>
            </a:r>
            <a:endParaRPr kumimoji="0" lang="en-GB" altLang="en-US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ptos SemiBold" panose="020B0004020202020204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77913" algn="r"/>
                <a:tab pos="2865438" algn="ctr"/>
                <a:tab pos="4230688" algn="r"/>
                <a:tab pos="5730875" algn="r"/>
              </a:tabLst>
            </a:pPr>
            <a:r>
              <a:rPr kumimoji="0" lang="en-GB" altLang="en-US" sz="800" b="1" i="0" u="none" strike="noStrike" cap="none" normalizeH="0" baseline="0" dirty="0">
                <a:ln>
                  <a:noFill/>
                </a:ln>
                <a:solidFill>
                  <a:srgbClr val="004976"/>
                </a:solidFill>
                <a:effectLst/>
                <a:latin typeface="Aptos SemiBold" panose="020B000402020202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info@merlin-pc.com</a:t>
            </a:r>
            <a:endParaRPr kumimoji="0" lang="en-GB" altLang="en-US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ptos SemiBold" panose="020B0004020202020204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77913" algn="r"/>
                <a:tab pos="2865438" algn="ctr"/>
                <a:tab pos="4230688" algn="r"/>
                <a:tab pos="5730875" algn="r"/>
              </a:tabLst>
            </a:pPr>
            <a:r>
              <a:rPr kumimoji="0" lang="en-GB" altLang="en-US" sz="800" b="1" i="0" u="none" strike="noStrike" cap="none" normalizeH="0" baseline="0" dirty="0">
                <a:ln>
                  <a:noFill/>
                </a:ln>
                <a:solidFill>
                  <a:srgbClr val="004976"/>
                </a:solidFill>
                <a:effectLst/>
                <a:latin typeface="Aptos SemiBold" panose="020B00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	</a:t>
            </a:r>
            <a:r>
              <a:rPr kumimoji="0" lang="en-GB" altLang="en-US" sz="800" b="1" i="0" u="none" strike="noStrike" cap="none" normalizeH="0" baseline="0" dirty="0">
                <a:ln>
                  <a:noFill/>
                </a:ln>
                <a:solidFill>
                  <a:srgbClr val="004976"/>
                </a:solidFill>
                <a:effectLst/>
                <a:latin typeface="Aptos SemiBold" panose="020B000402020202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5"/>
              </a:rPr>
              <a:t>www.merlin-pc.com</a:t>
            </a:r>
            <a:endParaRPr kumimoji="0" lang="en-GB" altLang="en-US" sz="800" b="1" i="0" u="none" strike="noStrike" cap="none" normalizeH="0" baseline="0" dirty="0">
              <a:ln>
                <a:noFill/>
              </a:ln>
              <a:solidFill>
                <a:srgbClr val="004976"/>
              </a:solidFill>
              <a:effectLst/>
              <a:latin typeface="Aptos SemiBold" panose="020B00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77913" algn="r"/>
                <a:tab pos="2865438" algn="ctr"/>
                <a:tab pos="4230688" algn="r"/>
                <a:tab pos="5730875" algn="r"/>
              </a:tabLst>
            </a:pPr>
            <a:endParaRPr kumimoji="0" lang="en-GB" altLang="en-US" sz="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B2A031C-5051-B223-D86C-374AB116B77F}"/>
              </a:ext>
            </a:extLst>
          </p:cNvPr>
          <p:cNvSpPr txBox="1"/>
          <p:nvPr/>
        </p:nvSpPr>
        <p:spPr>
          <a:xfrm>
            <a:off x="235700" y="1551515"/>
            <a:ext cx="496855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0070C0"/>
                </a:solidFill>
                <a:latin typeface="Aptos SemiBold" panose="020B0004020202020204" pitchFamily="34" charset="0"/>
                <a:cs typeface="Arial" panose="020B0604020202020204" pitchFamily="34" charset="0"/>
              </a:rPr>
              <a:t>Fed up </a:t>
            </a:r>
            <a:r>
              <a:rPr lang="en-GB" b="1" dirty="0">
                <a:latin typeface="Aptos SemiBold" panose="020B0004020202020204" pitchFamily="34" charset="0"/>
                <a:cs typeface="Arial" panose="020B0604020202020204" pitchFamily="34" charset="0"/>
              </a:rPr>
              <a:t>with</a:t>
            </a:r>
            <a:r>
              <a:rPr lang="en-GB" sz="2000" b="1" dirty="0">
                <a:latin typeface="Aptos SemiBold" panose="020B0004020202020204" pitchFamily="34" charset="0"/>
                <a:cs typeface="Arial" panose="020B0604020202020204" pitchFamily="34" charset="0"/>
              </a:rPr>
              <a:t> </a:t>
            </a:r>
            <a:r>
              <a:rPr lang="en-GB" sz="2000" b="1" dirty="0">
                <a:solidFill>
                  <a:srgbClr val="0070C0"/>
                </a:solidFill>
                <a:latin typeface="Aptos SemiBold" panose="020B0004020202020204" pitchFamily="34" charset="0"/>
                <a:cs typeface="Arial" panose="020B0604020202020204" pitchFamily="34" charset="0"/>
              </a:rPr>
              <a:t>process interruptions</a:t>
            </a:r>
            <a:r>
              <a:rPr lang="en-GB" b="1" dirty="0">
                <a:latin typeface="Aptos SemiBold" panose="020B0004020202020204" pitchFamily="34" charset="0"/>
                <a:cs typeface="Arial" panose="020B0604020202020204" pitchFamily="34" charset="0"/>
              </a:rPr>
              <a:t>?</a:t>
            </a:r>
          </a:p>
          <a:p>
            <a:pPr marL="285750" indent="-109538">
              <a:buFont typeface="Arial" panose="020B0604020202020204" pitchFamily="34" charset="0"/>
              <a:buChar char="•"/>
            </a:pPr>
            <a:r>
              <a:rPr lang="en-GB" sz="1600" b="1" dirty="0">
                <a:latin typeface="Aptos SemiBold" panose="020B0004020202020204" pitchFamily="34" charset="0"/>
                <a:cs typeface="Arial" panose="020B0604020202020204" pitchFamily="34" charset="0"/>
              </a:rPr>
              <a:t>To</a:t>
            </a:r>
            <a:r>
              <a:rPr lang="en-GB" b="1" dirty="0">
                <a:solidFill>
                  <a:srgbClr val="0070C0"/>
                </a:solidFill>
                <a:latin typeface="Aptos SemiBold" panose="020B0004020202020204" pitchFamily="34" charset="0"/>
                <a:cs typeface="Arial" panose="020B0604020202020204" pitchFamily="34" charset="0"/>
              </a:rPr>
              <a:t> clean </a:t>
            </a:r>
            <a:r>
              <a:rPr lang="en-GB" sz="1600" b="1" dirty="0">
                <a:latin typeface="Aptos SemiBold" panose="020B0004020202020204" pitchFamily="34" charset="0"/>
                <a:cs typeface="Arial" panose="020B0604020202020204" pitchFamily="34" charset="0"/>
              </a:rPr>
              <a:t>punches from </a:t>
            </a:r>
            <a:r>
              <a:rPr lang="en-GB" b="1" dirty="0">
                <a:solidFill>
                  <a:srgbClr val="0070C0"/>
                </a:solidFill>
                <a:latin typeface="Aptos SemiBold" panose="020B0004020202020204" pitchFamily="34" charset="0"/>
                <a:cs typeface="Arial" panose="020B0604020202020204" pitchFamily="34" charset="0"/>
              </a:rPr>
              <a:t>sticking products</a:t>
            </a:r>
            <a:r>
              <a:rPr lang="en-GB" b="1" dirty="0">
                <a:latin typeface="Aptos SemiBold" panose="020B0004020202020204" pitchFamily="34" charset="0"/>
                <a:cs typeface="Arial" panose="020B0604020202020204" pitchFamily="34" charset="0"/>
              </a:rPr>
              <a:t>?</a:t>
            </a:r>
          </a:p>
          <a:p>
            <a:pPr marL="285750" indent="-109538">
              <a:buFont typeface="Arial" panose="020B0604020202020204" pitchFamily="34" charset="0"/>
              <a:buChar char="•"/>
            </a:pPr>
            <a:r>
              <a:rPr lang="en-GB" sz="1600" b="1" dirty="0">
                <a:latin typeface="Aptos SemiBold" panose="020B0004020202020204" pitchFamily="34" charset="0"/>
                <a:cs typeface="Arial" panose="020B0604020202020204" pitchFamily="34" charset="0"/>
              </a:rPr>
              <a:t>Forever</a:t>
            </a:r>
            <a:r>
              <a:rPr lang="en-GB" b="1" dirty="0">
                <a:solidFill>
                  <a:srgbClr val="0070C0"/>
                </a:solidFill>
                <a:latin typeface="Aptos SemiBold" panose="020B0004020202020204" pitchFamily="34" charset="0"/>
                <a:cs typeface="Arial" panose="020B0604020202020204" pitchFamily="34" charset="0"/>
              </a:rPr>
              <a:t> adjusting press parameters</a:t>
            </a:r>
            <a:r>
              <a:rPr lang="en-GB" b="1" dirty="0">
                <a:latin typeface="Aptos SemiBold" panose="020B0004020202020204" pitchFamily="34" charset="0"/>
                <a:cs typeface="Arial" panose="020B0604020202020204" pitchFamily="34" charset="0"/>
              </a:rPr>
              <a:t>?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9FBB762F-7BAC-4780-2CAB-2F123E541DA3}"/>
              </a:ext>
            </a:extLst>
          </p:cNvPr>
          <p:cNvGrpSpPr/>
          <p:nvPr/>
        </p:nvGrpSpPr>
        <p:grpSpPr>
          <a:xfrm>
            <a:off x="264900" y="5717319"/>
            <a:ext cx="6264696" cy="1207138"/>
            <a:chOff x="264900" y="5789327"/>
            <a:chExt cx="6264696" cy="1207138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4A13F32F-3968-36BF-F89A-A934AA844C26}"/>
                </a:ext>
              </a:extLst>
            </p:cNvPr>
            <p:cNvSpPr txBox="1"/>
            <p:nvPr/>
          </p:nvSpPr>
          <p:spPr>
            <a:xfrm>
              <a:off x="264900" y="5796136"/>
              <a:ext cx="6264696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latin typeface="Aptos SemiBold" panose="020B0004020202020204" pitchFamily="34" charset="0"/>
                  <a:cs typeface="Arial" panose="020B0604020202020204" pitchFamily="34" charset="0"/>
                </a:rPr>
                <a:t>At</a:t>
              </a:r>
            </a:p>
            <a:p>
              <a:pPr marL="285750" indent="-109538">
                <a:buFont typeface="Arial" panose="020B0604020202020204" pitchFamily="34" charset="0"/>
                <a:buChar char="•"/>
              </a:pPr>
              <a:r>
                <a:rPr lang="en-GB" sz="1600" dirty="0">
                  <a:latin typeface="Aptos SemiBold" panose="020B0004020202020204" pitchFamily="34" charset="0"/>
                  <a:cs typeface="Arial" panose="020B0604020202020204" pitchFamily="34" charset="0"/>
                </a:rPr>
                <a:t>we can </a:t>
              </a:r>
              <a:r>
                <a:rPr lang="en-GB" dirty="0">
                  <a:solidFill>
                    <a:srgbClr val="0070C0"/>
                  </a:solidFill>
                  <a:latin typeface="Aptos SemiBold" panose="020B0004020202020204" pitchFamily="34" charset="0"/>
                  <a:cs typeface="Arial" panose="020B0604020202020204" pitchFamily="34" charset="0"/>
                </a:rPr>
                <a:t>test your formulation,</a:t>
              </a:r>
            </a:p>
            <a:p>
              <a:pPr marL="285750" indent="-109538">
                <a:buFont typeface="Arial" panose="020B0604020202020204" pitchFamily="34" charset="0"/>
                <a:buChar char="•"/>
              </a:pPr>
              <a:r>
                <a:rPr lang="en-GB" sz="1600" dirty="0">
                  <a:latin typeface="Aptos SemiBold" panose="020B0004020202020204" pitchFamily="34" charset="0"/>
                  <a:cs typeface="Arial" panose="020B0604020202020204" pitchFamily="34" charset="0"/>
                </a:rPr>
                <a:t>determine the </a:t>
              </a:r>
              <a:r>
                <a:rPr lang="en-GB" dirty="0">
                  <a:solidFill>
                    <a:srgbClr val="0070C0"/>
                  </a:solidFill>
                  <a:latin typeface="Aptos SemiBold" panose="020B0004020202020204" pitchFamily="34" charset="0"/>
                  <a:cs typeface="Arial" panose="020B0604020202020204" pitchFamily="34" charset="0"/>
                </a:rPr>
                <a:t>optimum compression conditions,</a:t>
              </a:r>
            </a:p>
            <a:p>
              <a:pPr marL="285750" indent="-109538">
                <a:buFont typeface="Arial" panose="020B0604020202020204" pitchFamily="34" charset="0"/>
                <a:buChar char="•"/>
              </a:pPr>
              <a:r>
                <a:rPr lang="en-GB" sz="1600" dirty="0">
                  <a:latin typeface="Aptos SemiBold" panose="020B0004020202020204" pitchFamily="34" charset="0"/>
                  <a:cs typeface="Arial" panose="020B0604020202020204" pitchFamily="34" charset="0"/>
                </a:rPr>
                <a:t>enable you to </a:t>
              </a:r>
              <a:r>
                <a:rPr lang="en-GB" dirty="0">
                  <a:solidFill>
                    <a:srgbClr val="0070C0"/>
                  </a:solidFill>
                  <a:latin typeface="Aptos SemiBold" panose="020B0004020202020204" pitchFamily="34" charset="0"/>
                  <a:cs typeface="Arial" panose="020B0604020202020204" pitchFamily="34" charset="0"/>
                </a:rPr>
                <a:t>improve the efficiency </a:t>
              </a:r>
              <a:r>
                <a:rPr lang="en-GB" sz="1600" dirty="0">
                  <a:latin typeface="Aptos SemiBold" panose="020B0004020202020204" pitchFamily="34" charset="0"/>
                  <a:cs typeface="Arial" panose="020B0604020202020204" pitchFamily="34" charset="0"/>
                </a:rPr>
                <a:t>of your process. </a:t>
              </a:r>
            </a:p>
          </p:txBody>
        </p:sp>
        <p:pic>
          <p:nvPicPr>
            <p:cNvPr id="2" name="Picture 557085737" descr="A picture containing kitchenware&#10;&#10;Description automatically generated">
              <a:extLst>
                <a:ext uri="{FF2B5EF4-FFF2-40B4-BE49-F238E27FC236}">
                  <a16:creationId xmlns:a16="http://schemas.microsoft.com/office/drawing/2014/main" id="{1B673742-0B2F-121C-0860-F9DA0FE96535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6" cstate="print">
              <a:clrChange>
                <a:clrFrom>
                  <a:srgbClr val="FFFFFD"/>
                </a:clrFrom>
                <a:clrTo>
                  <a:srgbClr val="FFFFFD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9971" r="63284" b="37181"/>
            <a:stretch/>
          </p:blipFill>
          <p:spPr bwMode="auto">
            <a:xfrm>
              <a:off x="620688" y="5789327"/>
              <a:ext cx="1104830" cy="29484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254B4F57-CFA2-6974-14E3-7F83CEB99351}"/>
              </a:ext>
            </a:extLst>
          </p:cNvPr>
          <p:cNvSpPr txBox="1"/>
          <p:nvPr/>
        </p:nvSpPr>
        <p:spPr>
          <a:xfrm>
            <a:off x="264900" y="6882876"/>
            <a:ext cx="6044420" cy="141577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0070C0"/>
                </a:solidFill>
                <a:latin typeface="Aptos SemiBold" panose="020B0004020202020204" pitchFamily="34" charset="0"/>
                <a:cs typeface="Arial" panose="020B0604020202020204" pitchFamily="34" charset="0"/>
              </a:rPr>
              <a:t>Bonus: </a:t>
            </a:r>
          </a:p>
          <a:p>
            <a:pPr marL="266700" indent="-84138">
              <a:buFont typeface="Arial" panose="020B0604020202020204" pitchFamily="34" charset="0"/>
              <a:buChar char="•"/>
            </a:pPr>
            <a:r>
              <a:rPr lang="en-GB" sz="1600" dirty="0">
                <a:latin typeface="Aptos SemiBold" panose="020B0004020202020204" pitchFamily="34" charset="0"/>
                <a:cs typeface="Arial" panose="020B0604020202020204" pitchFamily="34" charset="0"/>
              </a:rPr>
              <a:t>You don’t need to stop production; all tests are carried out in our laboratory.</a:t>
            </a:r>
          </a:p>
          <a:p>
            <a:pPr marL="266700" indent="-84138">
              <a:buFont typeface="Arial" panose="020B0604020202020204" pitchFamily="34" charset="0"/>
              <a:buChar char="•"/>
            </a:pPr>
            <a:r>
              <a:rPr lang="en-GB" sz="1600" dirty="0">
                <a:latin typeface="Aptos SemiBold" panose="020B0004020202020204" pitchFamily="34" charset="0"/>
                <a:cs typeface="Arial" panose="020B0604020202020204" pitchFamily="34" charset="0"/>
              </a:rPr>
              <a:t>The </a:t>
            </a:r>
            <a:r>
              <a:rPr lang="en-GB" dirty="0">
                <a:solidFill>
                  <a:srgbClr val="0070C0"/>
                </a:solidFill>
                <a:latin typeface="Aptos SemiBold" panose="020B0004020202020204" pitchFamily="34" charset="0"/>
                <a:cs typeface="Arial" panose="020B0604020202020204" pitchFamily="34" charset="0"/>
              </a:rPr>
              <a:t>Payback</a:t>
            </a:r>
            <a:r>
              <a:rPr lang="en-GB" sz="1600" dirty="0">
                <a:solidFill>
                  <a:srgbClr val="0070C0"/>
                </a:solidFill>
                <a:latin typeface="Aptos SemiBold" panose="020B0004020202020204" pitchFamily="34" charset="0"/>
                <a:cs typeface="Arial" panose="020B0604020202020204" pitchFamily="34" charset="0"/>
              </a:rPr>
              <a:t> </a:t>
            </a:r>
            <a:r>
              <a:rPr lang="en-GB" sz="1600" dirty="0">
                <a:latin typeface="Aptos SemiBold" panose="020B0004020202020204" pitchFamily="34" charset="0"/>
                <a:cs typeface="Arial" panose="020B0604020202020204" pitchFamily="34" charset="0"/>
              </a:rPr>
              <a:t>on this type of </a:t>
            </a:r>
            <a:r>
              <a:rPr lang="en-GB" dirty="0">
                <a:solidFill>
                  <a:srgbClr val="0070C0"/>
                </a:solidFill>
                <a:latin typeface="Aptos SemiBold" panose="020B0004020202020204" pitchFamily="34" charset="0"/>
                <a:cs typeface="Arial" panose="020B0604020202020204" pitchFamily="34" charset="0"/>
              </a:rPr>
              <a:t>process improvement</a:t>
            </a:r>
            <a:r>
              <a:rPr lang="en-GB" dirty="0">
                <a:latin typeface="Aptos SemiBold" panose="020B0004020202020204" pitchFamily="34" charset="0"/>
                <a:cs typeface="Arial" panose="020B0604020202020204" pitchFamily="34" charset="0"/>
              </a:rPr>
              <a:t> </a:t>
            </a:r>
            <a:r>
              <a:rPr lang="en-GB" sz="1600" dirty="0">
                <a:latin typeface="Aptos SemiBold" panose="020B0004020202020204" pitchFamily="34" charset="0"/>
                <a:cs typeface="Arial" panose="020B0604020202020204" pitchFamily="34" charset="0"/>
              </a:rPr>
              <a:t>is normally </a:t>
            </a:r>
            <a:r>
              <a:rPr lang="en-GB" dirty="0">
                <a:solidFill>
                  <a:srgbClr val="0070C0"/>
                </a:solidFill>
                <a:latin typeface="Aptos SemiBold" panose="020B0004020202020204" pitchFamily="34" charset="0"/>
                <a:cs typeface="Arial" panose="020B0604020202020204" pitchFamily="34" charset="0"/>
              </a:rPr>
              <a:t>dramatic</a:t>
            </a:r>
            <a:r>
              <a:rPr lang="en-GB" sz="1600" dirty="0">
                <a:solidFill>
                  <a:srgbClr val="0070C0"/>
                </a:solidFill>
                <a:latin typeface="Aptos SemiBold" panose="020B0004020202020204" pitchFamily="34" charset="0"/>
                <a:cs typeface="Arial" panose="020B0604020202020204" pitchFamily="34" charset="0"/>
              </a:rPr>
              <a:t> </a:t>
            </a:r>
            <a:r>
              <a:rPr lang="en-GB" sz="1600" dirty="0">
                <a:latin typeface="Aptos SemiBold" panose="020B0004020202020204" pitchFamily="34" charset="0"/>
                <a:cs typeface="Arial" panose="020B0604020202020204" pitchFamily="34" charset="0"/>
              </a:rPr>
              <a:t>(weeks).</a:t>
            </a:r>
          </a:p>
        </p:txBody>
      </p:sp>
    </p:spTree>
    <p:extLst>
      <p:ext uri="{BB962C8B-B14F-4D97-AF65-F5344CB8AC3E}">
        <p14:creationId xmlns:p14="http://schemas.microsoft.com/office/powerpoint/2010/main" val="18022532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5016</TotalTime>
  <Words>188</Words>
  <Application>Microsoft Office PowerPoint</Application>
  <PresentationFormat>On-screen Show (4:3)</PresentationFormat>
  <Paragraphs>25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Aptos Black</vt:lpstr>
      <vt:lpstr>Aptos SemiBold</vt:lpstr>
      <vt:lpstr>Arial</vt:lpstr>
      <vt:lpstr>Calibri</vt:lpstr>
      <vt:lpstr>Office Theme</vt:lpstr>
      <vt:lpstr>PowerPoint Presentation</vt:lpstr>
    </vt:vector>
  </TitlesOfParts>
  <Company>HP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Elaine</dc:creator>
  <cp:lastModifiedBy>Kian Sian</cp:lastModifiedBy>
  <cp:revision>670</cp:revision>
  <cp:lastPrinted>2014-08-27T12:13:56Z</cp:lastPrinted>
  <dcterms:created xsi:type="dcterms:W3CDTF">2012-08-17T08:26:41Z</dcterms:created>
  <dcterms:modified xsi:type="dcterms:W3CDTF">2023-10-18T21:07:04Z</dcterms:modified>
</cp:coreProperties>
</file>